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3327732-6C3C-4A80-9B3E-A0285B87879F}">
  <a:tblStyle styleId="{C3327732-6C3C-4A80-9B3E-A0285B8787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2" Type="http://schemas.openxmlformats.org/officeDocument/2006/relationships/slide" Target="slides/slide45.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Probando notas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4febc06bb_0_2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4febc06b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44febc06bb_0_7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4febc06b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4febc06bb_0_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4febc06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4febc06bb_0_4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4febc06b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Las redes generativas adversarias (GANs) son un conjunto de redes ideadas para entrenar modelos generativos a partir de la competencia entre un modelo generativo y un modelo discriminativo. </a:t>
            </a:r>
            <a:endParaRPr sz="1400"/>
          </a:p>
          <a:p>
            <a:pPr indent="-317500" lvl="0" marL="457200" rtl="0" algn="l">
              <a:spcBef>
                <a:spcPts val="0"/>
              </a:spcBef>
              <a:spcAft>
                <a:spcPts val="0"/>
              </a:spcAft>
              <a:buSzPts val="1400"/>
              <a:buChar char="●"/>
            </a:pPr>
            <a:r>
              <a:rPr lang="es" sz="1400"/>
              <a:t>Una GAN está compuesta por dos redes neuronales, un generador G y un discriminador D. </a:t>
            </a:r>
            <a:endParaRPr sz="1400"/>
          </a:p>
          <a:p>
            <a:pPr indent="-317500" lvl="0" marL="457200" rtl="0" algn="l">
              <a:spcBef>
                <a:spcPts val="0"/>
              </a:spcBef>
              <a:spcAft>
                <a:spcPts val="0"/>
              </a:spcAft>
              <a:buSzPts val="1400"/>
              <a:buChar char="●"/>
            </a:pPr>
            <a:r>
              <a:rPr lang="es" sz="1400"/>
              <a:t>El generador G , a partir de ruido como entrada genera una imagen. </a:t>
            </a:r>
            <a:endParaRPr sz="1400"/>
          </a:p>
          <a:p>
            <a:pPr indent="-317500" lvl="0" marL="457200" rtl="0" algn="l">
              <a:spcBef>
                <a:spcPts val="0"/>
              </a:spcBef>
              <a:spcAft>
                <a:spcPts val="0"/>
              </a:spcAft>
              <a:buSzPts val="1400"/>
              <a:buChar char="●"/>
            </a:pPr>
            <a:r>
              <a:rPr lang="es" sz="1400"/>
              <a:t>El Discriminador D, tiene como objetivo clasificar las imágenes provenientes del dataset de entrenamiento como reales y las generadas por G como falsas.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El generador es entrenado para intentar engañar al discriminador de forma tal que éste clasifique a una entrada generada como verdadera. El discriminador es entrenado para distinguir las muestras reales de las falsas, siendo éstas últimas cada vez más convincentes, resultado del entrenamiento del generador.</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4febc06bb_0_4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4febc06b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400"/>
              <a:t>A pesar de ser una de las técnicas más utilizadas para medir la calidad de las muestras, tiene algunos problemas:</a:t>
            </a:r>
            <a:endParaRPr sz="1400"/>
          </a:p>
          <a:p>
            <a:pPr indent="-317500" lvl="0" marL="457200" rtl="0" algn="l">
              <a:lnSpc>
                <a:spcPct val="115000"/>
              </a:lnSpc>
              <a:spcBef>
                <a:spcPts val="0"/>
              </a:spcBef>
              <a:spcAft>
                <a:spcPts val="0"/>
              </a:spcAft>
              <a:buSzPts val="1400"/>
              <a:buChar char="●"/>
            </a:pPr>
            <a:r>
              <a:rPr lang="es" sz="1400"/>
              <a:t>No es capaz de detectar sobreajuste. Puede ser fácilmente engañado por un modelo que haya memorizado un subconjunto de los datos de entrenamiento.</a:t>
            </a:r>
            <a:endParaRPr sz="1400"/>
          </a:p>
          <a:p>
            <a:pPr indent="-317500" lvl="0" marL="457200" rtl="0" algn="l">
              <a:lnSpc>
                <a:spcPct val="115000"/>
              </a:lnSpc>
              <a:spcBef>
                <a:spcPts val="0"/>
              </a:spcBef>
              <a:spcAft>
                <a:spcPts val="0"/>
              </a:spcAft>
              <a:buSzPts val="1400"/>
              <a:buChar char="●"/>
            </a:pPr>
            <a:r>
              <a:rPr lang="es" sz="1400"/>
              <a:t>Es muy sensible a la resolución de las imágenes que evalúa.		</a:t>
            </a:r>
            <a:endParaRPr sz="1400"/>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4febc06bb_0_9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4febc06b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4febc06bb_0_2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4febc06b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4febc06bb_0_10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4febc06b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4febc06bb_0_10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4febc06b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s" sz="1400"/>
              <a:t>Para segmentar los videos se utilizó el algoritmo uNLC, una modificación de NLC, el cual reemplaza un detector de bordes entrenado con datos etiquetados por segmentación basada en superpı́xeles.</a:t>
            </a:r>
            <a:endParaRPr sz="1400"/>
          </a:p>
          <a:p>
            <a:pPr indent="-317500" lvl="0" marL="457200" rtl="0" algn="l">
              <a:lnSpc>
                <a:spcPct val="115000"/>
              </a:lnSpc>
              <a:spcBef>
                <a:spcPts val="0"/>
              </a:spcBef>
              <a:spcAft>
                <a:spcPts val="0"/>
              </a:spcAft>
              <a:buSzPts val="1400"/>
              <a:buChar char="●"/>
            </a:pPr>
            <a:r>
              <a:rPr lang="es" sz="1400"/>
              <a:t>Los videos fueron separados en distintas tomas antes de segmentarlos.</a:t>
            </a:r>
            <a:endParaRPr sz="1400"/>
          </a:p>
          <a:p>
            <a:pPr indent="-317500" lvl="0" marL="457200" rtl="0" algn="l">
              <a:lnSpc>
                <a:spcPct val="115000"/>
              </a:lnSpc>
              <a:spcBef>
                <a:spcPts val="0"/>
              </a:spcBef>
              <a:spcAft>
                <a:spcPts val="0"/>
              </a:spcAft>
              <a:buSzPts val="1400"/>
              <a:buChar char="●"/>
            </a:pPr>
            <a:r>
              <a:rPr lang="es" sz="1400"/>
              <a:t>Para descartar malas segmentaciones se utilizaron dos heurı́sticas:</a:t>
            </a:r>
            <a:endParaRPr sz="1400"/>
          </a:p>
          <a:p>
            <a:pPr indent="-317500" lvl="1" marL="914400" rtl="0" algn="l">
              <a:lnSpc>
                <a:spcPct val="115000"/>
              </a:lnSpc>
              <a:spcBef>
                <a:spcPts val="0"/>
              </a:spcBef>
              <a:spcAft>
                <a:spcPts val="0"/>
              </a:spcAft>
              <a:buSzPts val="1400"/>
              <a:buChar char="○"/>
            </a:pPr>
            <a:r>
              <a:rPr lang="es" sz="1400"/>
              <a:t>Descartar fotogramas con muchos (mayor al 80 %) o muy pocos (menor al 10 %) pı́xeles marcados como el objeto a enfocar.</a:t>
            </a:r>
            <a:endParaRPr sz="1400"/>
          </a:p>
          <a:p>
            <a:pPr indent="-317500" lvl="1" marL="914400" rtl="0" algn="l">
              <a:lnSpc>
                <a:spcPct val="115000"/>
              </a:lnSpc>
              <a:spcBef>
                <a:spcPts val="0"/>
              </a:spcBef>
              <a:spcAft>
                <a:spcPts val="0"/>
              </a:spcAft>
              <a:buSzPts val="1400"/>
              <a:buChar char="○"/>
            </a:pPr>
            <a:r>
              <a:rPr lang="es" sz="1400"/>
              <a:t>Descartar fotogramas con muchos pı́xeles (mayor al 10 %) con el 5 % del borde marcados como el objeto a enfocar.</a:t>
            </a:r>
            <a:endParaRPr sz="1400"/>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4febc06bb_0_1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4febc06b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Aca explico la idea de la mascara en forma más detallada, y comento que en este dataset las mascaras son no binarias, sino que los valores de 0 a 100 representan la probabilidad de que dicho píxel pertenezca al objeto que se quiere enfocar.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es" sz="1400"/>
              <a:t>Preparación</a:t>
            </a:r>
            <a:endParaRPr b="1" sz="1400"/>
          </a:p>
          <a:p>
            <a:pPr indent="0" lvl="0" marL="0" rtl="0" algn="l">
              <a:spcBef>
                <a:spcPts val="0"/>
              </a:spcBef>
              <a:spcAft>
                <a:spcPts val="0"/>
              </a:spcAft>
              <a:buNone/>
            </a:pPr>
            <a:r>
              <a:t/>
            </a:r>
            <a:endParaRPr b="1" sz="1400"/>
          </a:p>
          <a:p>
            <a:pPr indent="0" lvl="0" marL="0" rtl="0" algn="l">
              <a:lnSpc>
                <a:spcPct val="115000"/>
              </a:lnSpc>
              <a:spcBef>
                <a:spcPts val="0"/>
              </a:spcBef>
              <a:spcAft>
                <a:spcPts val="0"/>
              </a:spcAft>
              <a:buNone/>
            </a:pPr>
            <a:r>
              <a:rPr lang="es" sz="1400"/>
              <a:t>Partiendo de las imágenes y segmentaciones obtenidas por Deepak Pathak et al. se obtuvieron dos parejas de datasets. Una pareja fue procesada con la totalidad de las imágenes mientras que la otra fue sometida a un proceso de filtrado a través de una red neuronal entrenada sobre ImageNet para reducir el ruido. Para seleccionar una imagen, la misma debe tener un 75 % de probabilidades como mı́nimo de pertenecer a una de las mil clases reconocidas por la red neuronal de filtrado. Como resultado, de 1.618.792 muestras sólo quedaron 207.103.</a:t>
            </a:r>
            <a:endParaRPr sz="1400"/>
          </a:p>
          <a:p>
            <a:pPr indent="0" lvl="0" marL="0" rtl="0" algn="l">
              <a:lnSpc>
                <a:spcPct val="115000"/>
              </a:lnSpc>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4fc23df2f_2_10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4fc23df2f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4febc06bb_0_24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4febc06b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44febc06bb_0_12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4febc06b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4febc06bb_0_1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4febc06b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Aca comento un poco el tema de las imperfecciones que nos trajo este método, es decir, enfocar varios objetos en movimiento como algo único y segmentacion imperfecta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44febc06bb_0_14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44febc06b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Además de mostrar como quedo el dataset, menciono de que el cuarto canal utilizado por la red para saber que pixel es fondo y que pixel es el objeto enfocado, nosotros lo podemos utilizar como el canal alfa, el cual nos permite ver los enfoques (explico que es un canal que se usa para dar trasparencia a las imagenes y que aprovechamos esto para decir que un menor valor de probabilidad de enfoque es un pixel mas trasparente)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4febc06bb_0_14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4febc06b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4febc06bb_0_15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4febc06b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4febc06bb_0_16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4febc06b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Las imágenes y sus metadatos se obtuvieron utilizando la API de COCO de forma completamente aleatoria. Estas se procesaron en su tamaño original al momento de generar las segmentaciones, para luego redimensionarlas a 64 × 64.</a:t>
            </a:r>
            <a:endParaRPr sz="1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44febc06bb_0_25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44febc06b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800"/>
              <a:t>No se excluyó ninguna categorı́a de las 91 disponibles.</a:t>
            </a:r>
            <a:endParaRPr sz="1800"/>
          </a:p>
          <a:p>
            <a:pPr indent="-342900" lvl="0" marL="457200" rtl="0" algn="l">
              <a:lnSpc>
                <a:spcPct val="115000"/>
              </a:lnSpc>
              <a:spcBef>
                <a:spcPts val="0"/>
              </a:spcBef>
              <a:spcAft>
                <a:spcPts val="0"/>
              </a:spcAft>
              <a:buSzPts val="1800"/>
              <a:buChar char="●"/>
            </a:pPr>
            <a:r>
              <a:rPr lang="es" sz="1800"/>
              <a:t>Si en una imagen hay más de una categorı́a de objetos presente, se toma cada instancia por separado.</a:t>
            </a:r>
            <a:endParaRPr sz="1800"/>
          </a:p>
          <a:p>
            <a:pPr indent="-342900" lvl="0" marL="457200" rtl="0" algn="l">
              <a:lnSpc>
                <a:spcPct val="115000"/>
              </a:lnSpc>
              <a:spcBef>
                <a:spcPts val="0"/>
              </a:spcBef>
              <a:spcAft>
                <a:spcPts val="0"/>
              </a:spcAft>
              <a:buSzPts val="1800"/>
              <a:buChar char="●"/>
            </a:pPr>
            <a:r>
              <a:rPr lang="es" sz="1800"/>
              <a:t>Se generan tantas imágenes segmentadas como objetos categorizados presentes en la imagen </a:t>
            </a:r>
            <a:r>
              <a:rPr lang="es" sz="1800"/>
              <a:t>o</a:t>
            </a:r>
            <a:r>
              <a:rPr lang="es" sz="1800"/>
              <a:t>riginal (por ejemplo, si hay dos perros, se generan dos imágenes segmentadas, una por cada perro).</a:t>
            </a:r>
            <a:endParaRPr sz="1800"/>
          </a:p>
          <a:p>
            <a:pPr indent="0" lvl="0" marL="457200" rtl="0" algn="l">
              <a:spcBef>
                <a:spcPts val="0"/>
              </a:spcBef>
              <a:spcAft>
                <a:spcPts val="0"/>
              </a:spcAft>
              <a:buNone/>
            </a:pPr>
            <a:r>
              <a:t/>
            </a:r>
            <a:endParaRPr sz="18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4febc06bb_0_2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4febc06bb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44febc06bb_0_3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44febc06bb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4fc23df2f_2_1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44fc23df2f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44febc06bb_0_26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44febc06bb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44febc06bb_0_27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44febc06bb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44febc06bb_0_28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44febc06b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rgbClr val="FF0000"/>
                </a:solidFill>
              </a:rPr>
              <a:t>ACA DOY LAS OBSEVACIONES DE TODO MS COCO</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s" sz="1800"/>
              <a:t>El canal extra que provee la información de enfoque sobre el objeto de interés en una imagen tuvo una importante influencia en los resultados obtenidos.</a:t>
            </a:r>
            <a:endParaRPr sz="1800"/>
          </a:p>
          <a:p>
            <a:pPr indent="-342900" lvl="0" marL="457200" rtl="0" algn="l">
              <a:spcBef>
                <a:spcPts val="0"/>
              </a:spcBef>
              <a:spcAft>
                <a:spcPts val="0"/>
              </a:spcAft>
              <a:buSzPts val="1800"/>
              <a:buChar char="●"/>
            </a:pPr>
            <a:r>
              <a:rPr lang="es" sz="1800"/>
              <a:t>Ayuda a la red a reconocer mejor las clases con las que entrena.</a:t>
            </a:r>
            <a:endParaRPr sz="1800"/>
          </a:p>
          <a:p>
            <a:pPr indent="-342900" lvl="0" marL="457200" rtl="0" algn="l">
              <a:spcBef>
                <a:spcPts val="0"/>
              </a:spcBef>
              <a:spcAft>
                <a:spcPts val="0"/>
              </a:spcAft>
              <a:buSzPts val="1800"/>
              <a:buChar char="●"/>
            </a:pPr>
            <a:r>
              <a:rPr lang="es" sz="1800"/>
              <a:t>Favorece la interpretación de la forma y pose de dichas clases.</a:t>
            </a:r>
            <a:endParaRPr sz="1800"/>
          </a:p>
          <a:p>
            <a:pPr indent="0" lvl="0" marL="45720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4febc06bb_0_29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44febc06bb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estas últimas, los valores de la máscara que indican la separación entre lo enfocado y lo no enfocado son mucho más homogéneos en comparación con los de máscaras de imágenes con una buena segmentación, donde el rango entre valores altos y bajos es más grande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4febc06bb_0_29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4febc06b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Así mismo, estos enfoques inconexos se suelen agrupar juntos y tienen la misma textura. Estas características se pueden deber a la configuración propia del dataset, donde no hay una diferenciación abrupta entre lo que es un objeto enfocado y el fondo, sumado a que cuando se enfoca algo, no necesariamente corresponde a una clase de objeto en particular, sino que puede corresponder a varios de distintas clases. Esto está íntimamente ligado a cómo se generó el dataset. Por ejemplo, en una escena donde hay una persona caminando junto a su perro, el algoritmo de detección de movimiento marcará como objeto a enfocar a la persona junto con el perro.</a:t>
            </a:r>
            <a:endParaRPr sz="1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4febc06bb_0_30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4febc06bb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44febc06bb_0_31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44febc06b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Los resultados son muy similares a los obtenidos con YFCC100m filtrado.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4febc06bb_2_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4febc06bb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Decir que la primer fila son los resultados con tres canales y la segunda con cuatro.</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s" sz="1800"/>
              <a:t>Observaciones</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s" sz="1800"/>
              <a:t>El canal extra que provee la información de enfoque sobre el objeto de interés en una imagen tuvo influencia en los resultados obtenidos.</a:t>
            </a:r>
            <a:endParaRPr sz="1800"/>
          </a:p>
          <a:p>
            <a:pPr indent="-342900" lvl="0" marL="457200" rtl="0" algn="l">
              <a:spcBef>
                <a:spcPts val="0"/>
              </a:spcBef>
              <a:spcAft>
                <a:spcPts val="0"/>
              </a:spcAft>
              <a:buSzPts val="1800"/>
              <a:buChar char="●"/>
            </a:pPr>
            <a:r>
              <a:rPr lang="es" sz="1800"/>
              <a:t>El tipo de segmentación utilizada parece perjudicar la generación de imágenes.</a:t>
            </a:r>
            <a:endParaRPr sz="1800"/>
          </a:p>
          <a:p>
            <a:pPr indent="-342900" lvl="0" marL="457200" rtl="0" algn="l">
              <a:spcBef>
                <a:spcPts val="0"/>
              </a:spcBef>
              <a:spcAft>
                <a:spcPts val="0"/>
              </a:spcAft>
              <a:buSzPts val="1800"/>
              <a:buChar char="●"/>
            </a:pPr>
            <a:r>
              <a:rPr lang="es" sz="1800"/>
              <a:t>El filtrado parece mejorar un poco la calidad.</a:t>
            </a:r>
            <a:endParaRPr sz="18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44febc06bb_2_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44febc06bb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800"/>
              <a:t>Las muestras de cuatro canales tienen un puntaje mayor sólo con el dataset COCO, lo cual sugiere que el tipo de segmentación utilizada en YFCC100m perjudica el proceso de aprendizaje de conceptos.</a:t>
            </a:r>
            <a:endParaRPr sz="1800"/>
          </a:p>
          <a:p>
            <a:pPr indent="-342900" lvl="0" marL="457200" rtl="0" algn="l">
              <a:spcBef>
                <a:spcPts val="0"/>
              </a:spcBef>
              <a:spcAft>
                <a:spcPts val="0"/>
              </a:spcAft>
              <a:buSzPts val="1800"/>
              <a:buChar char="●"/>
            </a:pPr>
            <a:r>
              <a:rPr lang="es" sz="1800"/>
              <a:t>La diferencia de puntaje entre cuatro y tres canales de COCO es mı́nima, aunque las muestras de cuatro canales parecen ser de una calidad notablemente superior.</a:t>
            </a:r>
            <a:endParaRPr sz="1800"/>
          </a:p>
          <a:p>
            <a:pPr indent="-342900" lvl="0" marL="457200" rtl="0" algn="l">
              <a:spcBef>
                <a:spcPts val="0"/>
              </a:spcBef>
              <a:spcAft>
                <a:spcPts val="0"/>
              </a:spcAft>
              <a:buSzPts val="1800"/>
              <a:buChar char="●"/>
            </a:pPr>
            <a:r>
              <a:rPr lang="es" sz="1800"/>
              <a:t>Dado que el inception score es mayor habiendo filtrado el dataset, se puede pensar que el filtrado impactó de forma positiva en el aprendizaje.</a:t>
            </a:r>
            <a:endParaRPr sz="1800"/>
          </a:p>
          <a:p>
            <a:pPr indent="-342900" lvl="0" marL="457200" rtl="0" algn="l">
              <a:spcBef>
                <a:spcPts val="0"/>
              </a:spcBef>
              <a:spcAft>
                <a:spcPts val="0"/>
              </a:spcAft>
              <a:buSzPts val="1800"/>
              <a:buChar char="●"/>
            </a:pPr>
            <a:r>
              <a:rPr lang="es" sz="1800"/>
              <a:t>El alto puntaje en YFCC100m filtrado de entrenamiento se puede deber a que éste se procesó con la misma red neuronal utilizada para la medición del inception score.</a:t>
            </a:r>
            <a:endParaRPr sz="1800"/>
          </a:p>
          <a:p>
            <a:pPr indent="0" lvl="0" marL="45720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44febc06bb_2_2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44febc06bb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4fc23df2f_2_10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4fc23df2f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44febc06bb_2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44febc06bb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44febc06bb_2_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44febc06b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Es claro que los resultados con COCO de cuatro canales sugieren tener una calidad superior a todos los demás (incluyendo YFC100m filtrado de cuatro canales y COCO de tres canales), lo cual no se refleja en los inception scores obtenidos. Esto se puede deber a que el análisis manual es intrı́nsecamente subjetivo, es decir, el evaluador humano está sesgado por lo que espera encontrar conociendo las condiciones en las que se realizaron las pruebas, o bien, el inception score es una medida de calidad de generación objetiva que dista de ser perfecta para estos resultados</a:t>
            </a:r>
            <a:endParaRPr sz="1800"/>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4febc06bb_2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4febc06bb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44febc06bb_2_4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44febc06bb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4febc06bb_2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4febc06bb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44febc06bb_2_12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44febc06bb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4fc23df2f_2_1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4fc23df2f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Hasta aca pienso explicar: Los algoritmos de aprendizaje automatizado que vamos a utilizar funcionan muy bien con datasets restringidos, y mas aun si estos estan etiquetados. Cuando se utilizan datasets de alta variabilidad la red empieza a tener problemas para reconcer de froma correcta las características que conforman alguna clase en particular, por lo que se obtienen resultados con buenas texturas pero carentes de sentido.</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4fc23df2f_2_1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4fc23df2f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4febc06bb_0_1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4febc06b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4febc06bb_0_1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4febc06b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sz="1800"/>
              <a:t>En el formato que utilizaremos está compuesta por tres colores primarios (rojo, verde y azul).</a:t>
            </a:r>
            <a:endParaRPr sz="1800"/>
          </a:p>
          <a:p>
            <a:pPr indent="-342900" lvl="0" marL="457200" rtl="0" algn="l">
              <a:spcBef>
                <a:spcPts val="0"/>
              </a:spcBef>
              <a:spcAft>
                <a:spcPts val="0"/>
              </a:spcAft>
              <a:buSzPts val="1800"/>
              <a:buChar char="-"/>
            </a:pPr>
            <a:r>
              <a:rPr lang="es" sz="1800"/>
              <a:t>Cada pı́xel está formado por tres valores enteros que van de 0 a 255, uno para cada color primario.</a:t>
            </a:r>
            <a:endParaRPr sz="1800"/>
          </a:p>
          <a:p>
            <a:pPr indent="-342900" lvl="0" marL="457200" rtl="0" algn="l">
              <a:spcBef>
                <a:spcPts val="0"/>
              </a:spcBef>
              <a:spcAft>
                <a:spcPts val="0"/>
              </a:spcAft>
              <a:buSzPts val="1800"/>
              <a:buChar char="-"/>
            </a:pPr>
            <a:r>
              <a:rPr lang="es" sz="1800"/>
              <a:t>Los valores cercanos a 0 representan la ausencia de luz mientras que los cercanos a 255 la presencia de luz de un determinado color.</a:t>
            </a:r>
            <a:endParaRPr sz="1800"/>
          </a:p>
          <a:p>
            <a:pPr indent="-342900" lvl="0" marL="457200" rtl="0" algn="l">
              <a:spcBef>
                <a:spcPts val="0"/>
              </a:spcBef>
              <a:spcAft>
                <a:spcPts val="0"/>
              </a:spcAft>
              <a:buSzPts val="1800"/>
              <a:buChar char="-"/>
            </a:pPr>
            <a:r>
              <a:rPr lang="es" sz="1800"/>
              <a:t>Las imágenes se pueden pensar como tres matrices enteras en el rango [0, 255], donde la posición i, j representa al pı́xel en la posición i, j de la imagen. Cada matriz representa un color primario.</a:t>
            </a:r>
            <a:endParaRPr sz="1800"/>
          </a:p>
          <a:p>
            <a:pPr indent="-342900" lvl="0" marL="457200" rtl="0" algn="l">
              <a:spcBef>
                <a:spcPts val="0"/>
              </a:spcBef>
              <a:spcAft>
                <a:spcPts val="0"/>
              </a:spcAft>
              <a:buSzPts val="1800"/>
              <a:buChar char="-"/>
            </a:pPr>
            <a:r>
              <a:rPr lang="es" sz="1800"/>
              <a:t>Cada matriz de color primario es llamada canal.</a:t>
            </a:r>
            <a:endParaRPr sz="18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4febc06bb_0_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44febc06b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Las redes neuronales convencionales no escalan bien con imágenes. Por ejemplo, para imágenes con un tamaño de 32 × 32 × 3 (32 de ancho, 32 de alto y 3 canales de color), una capa oculta completamente conectada tendrı́a 32 × 32 × 3 = 3072 pesos por cada neurona. Las redes convolucionales asumen explı́citamente que las entradas son imágenes, lo que permite codificar ciertas propiedades dentro de la arquitectura con el objetivo de hacer la función de evaluación más eficiente y reducir el número de parámetros en la red.</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588427"/>
            <a:ext cx="745763" cy="61102"/>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763267"/>
            <a:ext cx="7688100" cy="221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4230533"/>
            <a:ext cx="7688100" cy="7215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5558926"/>
            <a:ext cx="745763" cy="61102"/>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978600"/>
            <a:ext cx="7688400" cy="165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3030517"/>
            <a:ext cx="7688400" cy="21072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65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597827"/>
            <a:ext cx="745763" cy="61102"/>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763267"/>
            <a:ext cx="7688100" cy="2219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4230533"/>
            <a:ext cx="7688100" cy="7215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588427"/>
            <a:ext cx="745763" cy="61102"/>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564557"/>
            <a:ext cx="745763" cy="61102"/>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734330"/>
            <a:ext cx="76887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1845975"/>
            <a:ext cx="7688700" cy="4487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ph idx="1" type="body"/>
          </p:nvPr>
        </p:nvSpPr>
        <p:spPr>
          <a:xfrm>
            <a:off x="729325" y="1856697"/>
            <a:ext cx="3774300" cy="39297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17"/>
          <p:cNvSpPr txBox="1"/>
          <p:nvPr>
            <p:ph idx="2" type="body"/>
          </p:nvPr>
        </p:nvSpPr>
        <p:spPr>
          <a:xfrm>
            <a:off x="4643600" y="1921098"/>
            <a:ext cx="3774300" cy="38655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grpSp>
        <p:nvGrpSpPr>
          <p:cNvPr id="112" name="Google Shape;112;p17"/>
          <p:cNvGrpSpPr/>
          <p:nvPr/>
        </p:nvGrpSpPr>
        <p:grpSpPr>
          <a:xfrm>
            <a:off x="830392" y="575289"/>
            <a:ext cx="745763" cy="61102"/>
            <a:chOff x="4580561" y="2589004"/>
            <a:chExt cx="1064464" cy="25200"/>
          </a:xfrm>
        </p:grpSpPr>
        <p:sp>
          <p:nvSpPr>
            <p:cNvPr id="113" name="Google Shape;113;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7"/>
          <p:cNvSpPr txBox="1"/>
          <p:nvPr>
            <p:ph type="title"/>
          </p:nvPr>
        </p:nvSpPr>
        <p:spPr>
          <a:xfrm>
            <a:off x="729450" y="745062"/>
            <a:ext cx="76884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6" name="Google Shape;116;p1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575289"/>
            <a:ext cx="745763" cy="61102"/>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745062"/>
            <a:ext cx="7688400" cy="713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588427"/>
            <a:ext cx="745763" cy="61102"/>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758200"/>
            <a:ext cx="3300900" cy="18420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3708967"/>
            <a:ext cx="3300900" cy="21300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5558926"/>
            <a:ext cx="745763" cy="61102"/>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1152400"/>
            <a:ext cx="7021200" cy="39801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588427"/>
            <a:ext cx="745763" cy="61102"/>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588427"/>
            <a:ext cx="745763" cy="61102"/>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763267"/>
            <a:ext cx="7688400" cy="202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5830068"/>
            <a:ext cx="7697400" cy="614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5558926"/>
            <a:ext cx="745763" cy="61102"/>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978600"/>
            <a:ext cx="7688400" cy="1659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3030517"/>
            <a:ext cx="7688400" cy="21072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588427"/>
            <a:ext cx="745763" cy="61102"/>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758200"/>
            <a:ext cx="76887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771833"/>
            <a:ext cx="76887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588427"/>
            <a:ext cx="745763" cy="61102"/>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771833"/>
            <a:ext cx="3774300" cy="30147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588427"/>
            <a:ext cx="745763" cy="61102"/>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758200"/>
            <a:ext cx="7688400" cy="713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65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588427"/>
            <a:ext cx="745763" cy="61102"/>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758200"/>
            <a:ext cx="3300900" cy="18420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3708967"/>
            <a:ext cx="3300900" cy="21300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5558926"/>
            <a:ext cx="745763" cy="61102"/>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1152400"/>
            <a:ext cx="7021200" cy="39801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588427"/>
            <a:ext cx="745763" cy="61102"/>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758200"/>
            <a:ext cx="3300900" cy="2249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4215367"/>
            <a:ext cx="3300900" cy="10119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803500"/>
            <a:ext cx="3374400" cy="4034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5830068"/>
            <a:ext cx="7697400" cy="614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6333134"/>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6.gif"/><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763267"/>
            <a:ext cx="7688100" cy="132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Generación de imágenes con redes neuronales</a:t>
            </a:r>
            <a:endParaRPr sz="2400"/>
          </a:p>
          <a:p>
            <a:pPr indent="0" lvl="0" marL="0" rtl="0" algn="ctr">
              <a:spcBef>
                <a:spcPts val="0"/>
              </a:spcBef>
              <a:spcAft>
                <a:spcPts val="0"/>
              </a:spcAft>
              <a:buNone/>
            </a:pPr>
            <a:r>
              <a:rPr lang="es" sz="2400"/>
              <a:t>profundas a partir del enfoque en objetos.</a:t>
            </a:r>
            <a:endParaRPr sz="2400"/>
          </a:p>
          <a:p>
            <a:pPr indent="0" lvl="0" marL="0" rtl="0" algn="l">
              <a:spcBef>
                <a:spcPts val="0"/>
              </a:spcBef>
              <a:spcAft>
                <a:spcPts val="0"/>
              </a:spcAft>
              <a:buNone/>
            </a:pPr>
            <a:r>
              <a:t/>
            </a:r>
            <a:endParaRPr/>
          </a:p>
        </p:txBody>
      </p:sp>
      <p:sp>
        <p:nvSpPr>
          <p:cNvPr id="164" name="Google Shape;164;p25"/>
          <p:cNvSpPr txBox="1"/>
          <p:nvPr>
            <p:ph idx="1" type="subTitle"/>
          </p:nvPr>
        </p:nvSpPr>
        <p:spPr>
          <a:xfrm>
            <a:off x="729450" y="2980076"/>
            <a:ext cx="7688100" cy="119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Nicolás Antinori</a:t>
            </a:r>
            <a:br>
              <a:rPr lang="es"/>
            </a:br>
            <a:br>
              <a:rPr lang="es"/>
            </a:br>
            <a:r>
              <a:rPr lang="es"/>
              <a:t>Director</a:t>
            </a:r>
            <a:br>
              <a:rPr lang="es"/>
            </a:br>
            <a:r>
              <a:rPr lang="es"/>
              <a:t>Guillermo Luis Grinblat</a:t>
            </a:r>
            <a:endParaRPr/>
          </a:p>
        </p:txBody>
      </p:sp>
      <p:sp>
        <p:nvSpPr>
          <p:cNvPr id="165" name="Google Shape;165;p2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66" name="Google Shape;166;p25"/>
          <p:cNvPicPr preferRelativeResize="0"/>
          <p:nvPr/>
        </p:nvPicPr>
        <p:blipFill>
          <a:blip r:embed="rId3">
            <a:alphaModFix/>
          </a:blip>
          <a:stretch>
            <a:fillRect/>
          </a:stretch>
        </p:blipFill>
        <p:spPr>
          <a:xfrm>
            <a:off x="3381738" y="4527388"/>
            <a:ext cx="2380521" cy="16835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4"/>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Convolución</a:t>
            </a:r>
            <a:endParaRPr sz="2400"/>
          </a:p>
        </p:txBody>
      </p:sp>
      <p:pic>
        <p:nvPicPr>
          <p:cNvPr id="239" name="Google Shape;239;p34"/>
          <p:cNvPicPr preferRelativeResize="0"/>
          <p:nvPr/>
        </p:nvPicPr>
        <p:blipFill>
          <a:blip r:embed="rId3">
            <a:alphaModFix/>
          </a:blip>
          <a:stretch>
            <a:fillRect/>
          </a:stretch>
        </p:blipFill>
        <p:spPr>
          <a:xfrm>
            <a:off x="255050" y="1519137"/>
            <a:ext cx="6388475" cy="3819725"/>
          </a:xfrm>
          <a:prstGeom prst="rect">
            <a:avLst/>
          </a:prstGeom>
          <a:noFill/>
          <a:ln>
            <a:noFill/>
          </a:ln>
        </p:spPr>
      </p:pic>
      <p:pic>
        <p:nvPicPr>
          <p:cNvPr id="240" name="Google Shape;240;p34"/>
          <p:cNvPicPr preferRelativeResize="0"/>
          <p:nvPr/>
        </p:nvPicPr>
        <p:blipFill>
          <a:blip r:embed="rId4">
            <a:alphaModFix/>
          </a:blip>
          <a:stretch>
            <a:fillRect/>
          </a:stretch>
        </p:blipFill>
        <p:spPr>
          <a:xfrm>
            <a:off x="6677950" y="2178788"/>
            <a:ext cx="2322950" cy="2500434"/>
          </a:xfrm>
          <a:prstGeom prst="rect">
            <a:avLst/>
          </a:prstGeom>
          <a:noFill/>
          <a:ln>
            <a:noFill/>
          </a:ln>
        </p:spPr>
      </p:pic>
      <p:sp>
        <p:nvSpPr>
          <p:cNvPr id="241" name="Google Shape;241;p34"/>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42" name="Google Shape;242;p3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43" name="Google Shape;243;p3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5"/>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Pooling</a:t>
            </a:r>
            <a:endParaRPr sz="2400"/>
          </a:p>
        </p:txBody>
      </p:sp>
      <p:pic>
        <p:nvPicPr>
          <p:cNvPr id="249" name="Google Shape;249;p35"/>
          <p:cNvPicPr preferRelativeResize="0"/>
          <p:nvPr/>
        </p:nvPicPr>
        <p:blipFill>
          <a:blip r:embed="rId3">
            <a:alphaModFix/>
          </a:blip>
          <a:stretch>
            <a:fillRect/>
          </a:stretch>
        </p:blipFill>
        <p:spPr>
          <a:xfrm>
            <a:off x="6677950" y="2178788"/>
            <a:ext cx="2322950" cy="2500434"/>
          </a:xfrm>
          <a:prstGeom prst="rect">
            <a:avLst/>
          </a:prstGeom>
          <a:noFill/>
          <a:ln>
            <a:noFill/>
          </a:ln>
        </p:spPr>
      </p:pic>
      <p:pic>
        <p:nvPicPr>
          <p:cNvPr id="250" name="Google Shape;250;p35"/>
          <p:cNvPicPr preferRelativeResize="0"/>
          <p:nvPr/>
        </p:nvPicPr>
        <p:blipFill>
          <a:blip r:embed="rId4">
            <a:alphaModFix/>
          </a:blip>
          <a:stretch>
            <a:fillRect/>
          </a:stretch>
        </p:blipFill>
        <p:spPr>
          <a:xfrm>
            <a:off x="1675425" y="2371725"/>
            <a:ext cx="3181350" cy="2114550"/>
          </a:xfrm>
          <a:prstGeom prst="rect">
            <a:avLst/>
          </a:prstGeom>
          <a:noFill/>
          <a:ln>
            <a:noFill/>
          </a:ln>
        </p:spPr>
      </p:pic>
      <p:sp>
        <p:nvSpPr>
          <p:cNvPr id="251" name="Google Shape;251;p35"/>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52" name="Google Shape;252;p3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53" name="Google Shape;253;p3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6"/>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Red convolucional - Ejemplo</a:t>
            </a:r>
            <a:endParaRPr sz="2400"/>
          </a:p>
        </p:txBody>
      </p:sp>
      <p:pic>
        <p:nvPicPr>
          <p:cNvPr id="259" name="Google Shape;259;p36"/>
          <p:cNvPicPr preferRelativeResize="0"/>
          <p:nvPr/>
        </p:nvPicPr>
        <p:blipFill>
          <a:blip r:embed="rId3">
            <a:alphaModFix/>
          </a:blip>
          <a:stretch>
            <a:fillRect/>
          </a:stretch>
        </p:blipFill>
        <p:spPr>
          <a:xfrm>
            <a:off x="1263475" y="693525"/>
            <a:ext cx="6885596" cy="5656025"/>
          </a:xfrm>
          <a:prstGeom prst="rect">
            <a:avLst/>
          </a:prstGeom>
          <a:noFill/>
          <a:ln>
            <a:noFill/>
          </a:ln>
        </p:spPr>
      </p:pic>
      <p:sp>
        <p:nvSpPr>
          <p:cNvPr id="260" name="Google Shape;260;p36"/>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61" name="Google Shape;261;p3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62" name="Google Shape;262;p3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7"/>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Redes Generativas Adversarias</a:t>
            </a:r>
            <a:endParaRPr sz="2400"/>
          </a:p>
        </p:txBody>
      </p:sp>
      <p:sp>
        <p:nvSpPr>
          <p:cNvPr id="268" name="Google Shape;268;p3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69" name="Google Shape;269;p37"/>
          <p:cNvPicPr preferRelativeResize="0"/>
          <p:nvPr/>
        </p:nvPicPr>
        <p:blipFill>
          <a:blip r:embed="rId3">
            <a:alphaModFix/>
          </a:blip>
          <a:stretch>
            <a:fillRect/>
          </a:stretch>
        </p:blipFill>
        <p:spPr>
          <a:xfrm>
            <a:off x="168300" y="1594113"/>
            <a:ext cx="8839201" cy="3854853"/>
          </a:xfrm>
          <a:prstGeom prst="rect">
            <a:avLst/>
          </a:prstGeom>
          <a:noFill/>
          <a:ln>
            <a:noFill/>
          </a:ln>
        </p:spPr>
      </p:pic>
      <p:sp>
        <p:nvSpPr>
          <p:cNvPr id="270" name="Google Shape;270;p37"/>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71" name="Google Shape;271;p3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72" name="Google Shape;272;p3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8"/>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Inception Score</a:t>
            </a:r>
            <a:endParaRPr sz="2400"/>
          </a:p>
        </p:txBody>
      </p:sp>
      <p:sp>
        <p:nvSpPr>
          <p:cNvPr id="278" name="Google Shape;278;p3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79" name="Google Shape;279;p38"/>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80" name="Google Shape;280;p3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81" name="Google Shape;281;p3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
        <p:nvSpPr>
          <p:cNvPr id="282" name="Google Shape;282;p38"/>
          <p:cNvSpPr txBox="1"/>
          <p:nvPr/>
        </p:nvSpPr>
        <p:spPr>
          <a:xfrm>
            <a:off x="436000" y="989825"/>
            <a:ext cx="8260200" cy="50769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 sz="1800"/>
              <a:t>El inception score es un método para medir la calidad generativa que tiene una GAN. El método muestra una correlación razonable con la calidad y la diversidad de las imágenes generadas como ası́ también con la evaluación realizada por humanos.</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rPr lang="es" sz="1800"/>
              <a:t>El inception score utiliza dos criterios para medir la calidad generativa:</a:t>
            </a:r>
            <a:endParaRPr sz="1800"/>
          </a:p>
          <a:p>
            <a:pPr indent="0" lvl="0" marL="0" rtl="0" algn="just">
              <a:spcBef>
                <a:spcPts val="0"/>
              </a:spcBef>
              <a:spcAft>
                <a:spcPts val="0"/>
              </a:spcAft>
              <a:buNone/>
            </a:pPr>
            <a:r>
              <a:t/>
            </a:r>
            <a:endParaRPr/>
          </a:p>
          <a:p>
            <a:pPr indent="-342900" lvl="0" marL="457200" rtl="0" algn="just">
              <a:spcBef>
                <a:spcPts val="0"/>
              </a:spcBef>
              <a:spcAft>
                <a:spcPts val="0"/>
              </a:spcAft>
              <a:buSzPts val="1800"/>
              <a:buChar char="●"/>
            </a:pPr>
            <a:r>
              <a:rPr lang="es" sz="1800"/>
              <a:t>La calidad de las imágenes generadas.</a:t>
            </a:r>
            <a:endParaRPr sz="1800"/>
          </a:p>
          <a:p>
            <a:pPr indent="-342900" lvl="0" marL="457200" rtl="0" algn="just">
              <a:spcBef>
                <a:spcPts val="0"/>
              </a:spcBef>
              <a:spcAft>
                <a:spcPts val="0"/>
              </a:spcAft>
              <a:buSzPts val="1800"/>
              <a:buChar char="●"/>
            </a:pPr>
            <a:r>
              <a:rPr lang="es" sz="1800"/>
              <a:t>La diversidad de las muestras.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9"/>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Inception Score - Ejemplos</a:t>
            </a:r>
            <a:endParaRPr sz="2400"/>
          </a:p>
        </p:txBody>
      </p:sp>
      <p:sp>
        <p:nvSpPr>
          <p:cNvPr id="288" name="Google Shape;288;p3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89" name="Google Shape;289;p39"/>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90" name="Google Shape;290;p3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91" name="Google Shape;291;p3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292" name="Google Shape;292;p39"/>
          <p:cNvPicPr preferRelativeResize="0"/>
          <p:nvPr/>
        </p:nvPicPr>
        <p:blipFill>
          <a:blip r:embed="rId3">
            <a:alphaModFix/>
          </a:blip>
          <a:stretch>
            <a:fillRect/>
          </a:stretch>
        </p:blipFill>
        <p:spPr>
          <a:xfrm>
            <a:off x="143963" y="1469662"/>
            <a:ext cx="8887875" cy="3918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0"/>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Datasets</a:t>
            </a:r>
            <a:endParaRPr/>
          </a:p>
        </p:txBody>
      </p:sp>
      <p:sp>
        <p:nvSpPr>
          <p:cNvPr id="298" name="Google Shape;298;p4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41"/>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Datasets</a:t>
            </a:r>
            <a:endParaRPr sz="2400"/>
          </a:p>
        </p:txBody>
      </p:sp>
      <p:sp>
        <p:nvSpPr>
          <p:cNvPr id="304" name="Google Shape;304;p41"/>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05" name="Google Shape;305;p41"/>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06" name="Google Shape;306;p4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07" name="Google Shape;307;p4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
        <p:nvSpPr>
          <p:cNvPr id="308" name="Google Shape;308;p41"/>
          <p:cNvSpPr txBox="1"/>
          <p:nvPr/>
        </p:nvSpPr>
        <p:spPr>
          <a:xfrm>
            <a:off x="329950" y="801275"/>
            <a:ext cx="8425200" cy="5436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15000"/>
              </a:lnSpc>
              <a:spcBef>
                <a:spcPts val="0"/>
              </a:spcBef>
              <a:spcAft>
                <a:spcPts val="0"/>
              </a:spcAft>
              <a:buSzPts val="1800"/>
              <a:buChar char="●"/>
            </a:pPr>
            <a:r>
              <a:rPr lang="es" sz="1800"/>
              <a:t>De cada dataset sin procesar se obtuvieron como base dos datasets, uno con imágenes con los tres canales estándares y otro con los tres canales estándares y su máscara de segmentación correspondiente como un canal extra.</a:t>
            </a:r>
            <a:endParaRPr sz="1800"/>
          </a:p>
          <a:p>
            <a:pPr indent="-342900" lvl="0" marL="457200" rtl="0" algn="just">
              <a:lnSpc>
                <a:spcPct val="115000"/>
              </a:lnSpc>
              <a:spcBef>
                <a:spcPts val="0"/>
              </a:spcBef>
              <a:spcAft>
                <a:spcPts val="0"/>
              </a:spcAft>
              <a:buSzPts val="1800"/>
              <a:buChar char="●"/>
            </a:pPr>
            <a:r>
              <a:rPr lang="es" sz="1800"/>
              <a:t>Todas las imágenes como ası́ también sus máscaras fueron redimensionadas a 64 pı́xeles de ancho por 64 pı́xeles de alto.</a:t>
            </a:r>
            <a:endParaRPr sz="1800"/>
          </a:p>
          <a:p>
            <a:pPr indent="-342900" lvl="0" marL="457200" rtl="0" algn="just">
              <a:lnSpc>
                <a:spcPct val="115000"/>
              </a:lnSpc>
              <a:spcBef>
                <a:spcPts val="0"/>
              </a:spcBef>
              <a:spcAft>
                <a:spcPts val="0"/>
              </a:spcAft>
              <a:buSzPts val="1800"/>
              <a:buChar char="●"/>
            </a:pPr>
            <a:r>
              <a:rPr lang="es" sz="1800"/>
              <a:t>Las máscaras fueron llevadas a la escala de los canales RGB (en el intervalo [0, 255]).</a:t>
            </a:r>
            <a:endParaRPr sz="1800"/>
          </a:p>
          <a:p>
            <a:pPr indent="-342900" lvl="0" marL="457200" rtl="0" algn="just">
              <a:lnSpc>
                <a:spcPct val="115000"/>
              </a:lnSpc>
              <a:spcBef>
                <a:spcPts val="0"/>
              </a:spcBef>
              <a:spcAft>
                <a:spcPts val="0"/>
              </a:spcAft>
              <a:buSzPts val="1800"/>
              <a:buChar char="●"/>
            </a:pPr>
            <a:r>
              <a:rPr lang="es" sz="1800"/>
              <a:t>Los datasets utilizados como base para generar los que se utilizaron son YFCC100m (Yahoo Flickr Creative Commons 100 million) y MS-COCO (Microsoft Common Objects in Context).</a:t>
            </a:r>
            <a:endParaRPr sz="1800"/>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2"/>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YFC100m</a:t>
            </a:r>
            <a:endParaRPr sz="2400"/>
          </a:p>
        </p:txBody>
      </p:sp>
      <p:sp>
        <p:nvSpPr>
          <p:cNvPr id="314" name="Google Shape;314;p42"/>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15" name="Google Shape;315;p42"/>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16" name="Google Shape;316;p4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17" name="Google Shape;317;p4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
        <p:nvSpPr>
          <p:cNvPr id="318" name="Google Shape;318;p42"/>
          <p:cNvSpPr txBox="1"/>
          <p:nvPr/>
        </p:nvSpPr>
        <p:spPr>
          <a:xfrm>
            <a:off x="306375" y="813050"/>
            <a:ext cx="8566500" cy="5520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t>Yahoo Flickr Creative Commons 100 million (YFCC100m) es un dataset con un total de 100 millones de objetos multimedia. El contenido fue subido por usuarios de la red Flickr, publicados bajo la licencia  Creative Commons.</a:t>
            </a:r>
            <a:endParaRPr sz="1800"/>
          </a:p>
          <a:p>
            <a:pPr indent="0" lvl="0" marL="0" rtl="0" algn="just">
              <a:lnSpc>
                <a:spcPct val="115000"/>
              </a:lnSpc>
              <a:spcBef>
                <a:spcPts val="0"/>
              </a:spcBef>
              <a:spcAft>
                <a:spcPts val="0"/>
              </a:spcAft>
              <a:buNone/>
            </a:pPr>
            <a:r>
              <a:t/>
            </a:r>
            <a:endParaRPr sz="1800"/>
          </a:p>
          <a:p>
            <a:pPr indent="-342900" lvl="0" marL="457200" rtl="0" algn="just">
              <a:lnSpc>
                <a:spcPct val="115000"/>
              </a:lnSpc>
              <a:spcBef>
                <a:spcPts val="0"/>
              </a:spcBef>
              <a:spcAft>
                <a:spcPts val="0"/>
              </a:spcAft>
              <a:buSzPts val="1800"/>
              <a:buChar char="●"/>
            </a:pPr>
            <a:r>
              <a:rPr lang="es" sz="1800"/>
              <a:t>De todo el dataset sólo se utilizaron los videos sin tener en cuenta sus etiquetas.</a:t>
            </a:r>
            <a:endParaRPr sz="1800"/>
          </a:p>
          <a:p>
            <a:pPr indent="-342900" lvl="0" marL="457200" rtl="0" algn="just">
              <a:lnSpc>
                <a:spcPct val="115000"/>
              </a:lnSpc>
              <a:spcBef>
                <a:spcPts val="0"/>
              </a:spcBef>
              <a:spcAft>
                <a:spcPts val="0"/>
              </a:spcAft>
              <a:buSzPts val="1800"/>
              <a:buChar char="●"/>
            </a:pPr>
            <a:r>
              <a:rPr lang="es" sz="1800"/>
              <a:t>La segmentación fue realizada por Deepak Pathak et al. y publicada para su uso.</a:t>
            </a:r>
            <a:endParaRPr sz="1800"/>
          </a:p>
          <a:p>
            <a:pPr indent="-342900" lvl="0" marL="457200" rtl="0" algn="just">
              <a:lnSpc>
                <a:spcPct val="115000"/>
              </a:lnSpc>
              <a:spcBef>
                <a:spcPts val="0"/>
              </a:spcBef>
              <a:spcAft>
                <a:spcPts val="0"/>
              </a:spcAft>
              <a:buSzPts val="1800"/>
              <a:buChar char="●"/>
            </a:pPr>
            <a:r>
              <a:rPr lang="es" sz="1800"/>
              <a:t>El algoritmo se corrió sobre 205.000 videos. Se extrajeron entre 5 y 10 fotogramas por toma obteniendo ası́ un dataset de 1.6 millones de imágenes.</a:t>
            </a:r>
            <a:endParaRPr sz="1800"/>
          </a:p>
          <a:p>
            <a:pPr indent="-342900" lvl="0" marL="457200" rtl="0" algn="just">
              <a:lnSpc>
                <a:spcPct val="115000"/>
              </a:lnSpc>
              <a:spcBef>
                <a:spcPts val="0"/>
              </a:spcBef>
              <a:spcAft>
                <a:spcPts val="0"/>
              </a:spcAft>
              <a:buSzPts val="1800"/>
              <a:buChar char="●"/>
            </a:pPr>
            <a:r>
              <a:rPr lang="es" sz="1800"/>
              <a:t>De cada fotograma se produjeron dos imágenes: una común de tres canales y otra de un solo canal, con valores de 0 a 100 representando la máscara del fotograma.</a:t>
            </a:r>
            <a:endParaRPr sz="1800"/>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3"/>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YFC100m</a:t>
            </a:r>
            <a:endParaRPr sz="2400"/>
          </a:p>
        </p:txBody>
      </p:sp>
      <p:sp>
        <p:nvSpPr>
          <p:cNvPr id="324" name="Google Shape;324;p4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25" name="Google Shape;325;p43"/>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26" name="Google Shape;326;p4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27" name="Google Shape;327;p4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328" name="Google Shape;328;p43"/>
          <p:cNvPicPr preferRelativeResize="0"/>
          <p:nvPr/>
        </p:nvPicPr>
        <p:blipFill>
          <a:blip r:embed="rId3">
            <a:alphaModFix/>
          </a:blip>
          <a:stretch>
            <a:fillRect/>
          </a:stretch>
        </p:blipFill>
        <p:spPr>
          <a:xfrm>
            <a:off x="152400" y="2166663"/>
            <a:ext cx="8839201" cy="2524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6"/>
          <p:cNvSpPr txBox="1"/>
          <p:nvPr/>
        </p:nvSpPr>
        <p:spPr>
          <a:xfrm>
            <a:off x="0" y="0"/>
            <a:ext cx="9175800" cy="559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Objetivos</a:t>
            </a:r>
            <a:endParaRPr sz="2400"/>
          </a:p>
        </p:txBody>
      </p:sp>
      <p:sp>
        <p:nvSpPr>
          <p:cNvPr id="172" name="Google Shape;172;p26"/>
          <p:cNvSpPr txBox="1"/>
          <p:nvPr/>
        </p:nvSpPr>
        <p:spPr>
          <a:xfrm>
            <a:off x="361325" y="783025"/>
            <a:ext cx="8437800" cy="5550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 sz="1800"/>
              <a:t>Se puede obtener de videos, información de cómo se está moviendo un objeto en la imagen: los pı́xeles que forman un objeto generalmente se mueven de la misma forma y de manera independiente al fondo. Utilizando esta información podemos segmentar el objeto del fondo y proveer al algoritmo de aprendizaje con esta información extra.</a:t>
            </a:r>
            <a:endParaRPr sz="1800"/>
          </a:p>
          <a:p>
            <a:pPr indent="0" lvl="0" marL="0" rtl="0" algn="just">
              <a:spcBef>
                <a:spcPts val="0"/>
              </a:spcBef>
              <a:spcAft>
                <a:spcPts val="0"/>
              </a:spcAft>
              <a:buNone/>
            </a:pPr>
            <a:r>
              <a:t/>
            </a:r>
            <a:endParaRPr sz="1800"/>
          </a:p>
          <a:p>
            <a:pPr indent="0" lvl="0" marL="0" rtl="0" algn="just">
              <a:spcBef>
                <a:spcPts val="0"/>
              </a:spcBef>
              <a:spcAft>
                <a:spcPts val="0"/>
              </a:spcAft>
              <a:buNone/>
            </a:pPr>
            <a:r>
              <a:rPr lang="es" sz="1800"/>
              <a:t>El objetivo de este trabajo es investigar el efecto que puede tener el uso de la información de segmentación sobre una red neuronal entrenada de manera no supervisada para evaluar si puede aprender caracterı́sticas más fuertes y más definidas y en consecuencia, generar mejores imágenes.</a:t>
            </a:r>
            <a:endParaRPr sz="1800"/>
          </a:p>
          <a:p>
            <a:pPr indent="0" lvl="0" marL="0" rtl="0" algn="l">
              <a:spcBef>
                <a:spcPts val="0"/>
              </a:spcBef>
              <a:spcAft>
                <a:spcPts val="0"/>
              </a:spcAft>
              <a:buNone/>
            </a:pPr>
            <a:r>
              <a:t/>
            </a:r>
            <a:endParaRPr/>
          </a:p>
        </p:txBody>
      </p:sp>
      <p:sp>
        <p:nvSpPr>
          <p:cNvPr id="173" name="Google Shape;173;p26"/>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74" name="Google Shape;174;p2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175" name="Google Shape;175;p2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4"/>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Imagen digital - </a:t>
            </a:r>
            <a:r>
              <a:rPr lang="es" sz="2400"/>
              <a:t>Canal Alfa</a:t>
            </a:r>
            <a:endParaRPr sz="2400"/>
          </a:p>
        </p:txBody>
      </p:sp>
      <p:sp>
        <p:nvSpPr>
          <p:cNvPr id="334" name="Google Shape;334;p4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35" name="Google Shape;335;p44"/>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36" name="Google Shape;336;p4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37" name="Google Shape;337;p4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338" name="Google Shape;338;p44"/>
          <p:cNvPicPr preferRelativeResize="0"/>
          <p:nvPr/>
        </p:nvPicPr>
        <p:blipFill>
          <a:blip r:embed="rId3">
            <a:alphaModFix/>
          </a:blip>
          <a:stretch>
            <a:fillRect/>
          </a:stretch>
        </p:blipFill>
        <p:spPr>
          <a:xfrm>
            <a:off x="1829638" y="693525"/>
            <a:ext cx="5656025" cy="5656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5"/>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YFC100m - Resultado en una imagen</a:t>
            </a:r>
            <a:endParaRPr sz="2400"/>
          </a:p>
        </p:txBody>
      </p:sp>
      <p:sp>
        <p:nvSpPr>
          <p:cNvPr id="344" name="Google Shape;344;p45"/>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45" name="Google Shape;345;p45"/>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46" name="Google Shape;346;p4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47" name="Google Shape;347;p4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348" name="Google Shape;348;p45"/>
          <p:cNvPicPr preferRelativeResize="0"/>
          <p:nvPr/>
        </p:nvPicPr>
        <p:blipFill>
          <a:blip r:embed="rId3">
            <a:alphaModFix/>
          </a:blip>
          <a:stretch>
            <a:fillRect/>
          </a:stretch>
        </p:blipFill>
        <p:spPr>
          <a:xfrm>
            <a:off x="154563" y="1032050"/>
            <a:ext cx="8866674" cy="4978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6"/>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YFC100m - Problemas</a:t>
            </a:r>
            <a:endParaRPr sz="2400"/>
          </a:p>
        </p:txBody>
      </p:sp>
      <p:sp>
        <p:nvSpPr>
          <p:cNvPr id="354" name="Google Shape;354;p4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55" name="Google Shape;355;p46"/>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56" name="Google Shape;356;p4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57" name="Google Shape;357;p4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358" name="Google Shape;358;p46"/>
          <p:cNvPicPr preferRelativeResize="0"/>
          <p:nvPr/>
        </p:nvPicPr>
        <p:blipFill>
          <a:blip r:embed="rId3">
            <a:alphaModFix/>
          </a:blip>
          <a:stretch>
            <a:fillRect/>
          </a:stretch>
        </p:blipFill>
        <p:spPr>
          <a:xfrm>
            <a:off x="886963" y="693525"/>
            <a:ext cx="7541366" cy="5656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7"/>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YFCC100m - Resultados</a:t>
            </a:r>
            <a:endParaRPr sz="2400"/>
          </a:p>
        </p:txBody>
      </p:sp>
      <p:sp>
        <p:nvSpPr>
          <p:cNvPr id="364" name="Google Shape;364;p4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65" name="Google Shape;365;p47"/>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66" name="Google Shape;366;p4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67" name="Google Shape;367;p4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368" name="Google Shape;368;p47"/>
          <p:cNvPicPr preferRelativeResize="0"/>
          <p:nvPr/>
        </p:nvPicPr>
        <p:blipFill>
          <a:blip r:embed="rId3">
            <a:alphaModFix/>
          </a:blip>
          <a:stretch>
            <a:fillRect/>
          </a:stretch>
        </p:blipFill>
        <p:spPr>
          <a:xfrm>
            <a:off x="185413" y="1631550"/>
            <a:ext cx="8773175" cy="431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8"/>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MS COCO</a:t>
            </a:r>
            <a:endParaRPr sz="2400"/>
          </a:p>
        </p:txBody>
      </p:sp>
      <p:sp>
        <p:nvSpPr>
          <p:cNvPr id="374" name="Google Shape;374;p4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75" name="Google Shape;375;p48"/>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76" name="Google Shape;376;p4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77" name="Google Shape;377;p4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
        <p:nvSpPr>
          <p:cNvPr id="378" name="Google Shape;378;p48"/>
          <p:cNvSpPr txBox="1"/>
          <p:nvPr/>
        </p:nvSpPr>
        <p:spPr>
          <a:xfrm>
            <a:off x="353500" y="777700"/>
            <a:ext cx="8437200" cy="55554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s" sz="1800"/>
              <a:t>Microsoft Common Objects in Context (MS COCO) es un dataset con un total de 328.000 imágenes que contienen 91 clases de objetos categorizados. En total, el dataset cuenta con 2.5 millones de etiquetas.</a:t>
            </a:r>
            <a:endParaRPr sz="1800"/>
          </a:p>
          <a:p>
            <a:pPr indent="0" lvl="0" marL="0" rtl="0" algn="just">
              <a:lnSpc>
                <a:spcPct val="115000"/>
              </a:lnSpc>
              <a:spcBef>
                <a:spcPts val="0"/>
              </a:spcBef>
              <a:spcAft>
                <a:spcPts val="0"/>
              </a:spcAft>
              <a:buNone/>
            </a:pPr>
            <a:r>
              <a:t/>
            </a:r>
            <a:endParaRPr sz="1800"/>
          </a:p>
          <a:p>
            <a:pPr indent="-342900" lvl="0" marL="457200" rtl="0" algn="just">
              <a:lnSpc>
                <a:spcPct val="115000"/>
              </a:lnSpc>
              <a:spcBef>
                <a:spcPts val="0"/>
              </a:spcBef>
              <a:spcAft>
                <a:spcPts val="0"/>
              </a:spcAft>
              <a:buSzPts val="1800"/>
              <a:buChar char="●"/>
            </a:pPr>
            <a:r>
              <a:rPr lang="es" sz="1800"/>
              <a:t>Se tienen más de 5.000 instancias de 82 de las categorı́as.</a:t>
            </a:r>
            <a:endParaRPr sz="1800"/>
          </a:p>
          <a:p>
            <a:pPr indent="-342900" lvl="0" marL="457200" rtl="0" algn="just">
              <a:lnSpc>
                <a:spcPct val="115000"/>
              </a:lnSpc>
              <a:spcBef>
                <a:spcPts val="0"/>
              </a:spcBef>
              <a:spcAft>
                <a:spcPts val="0"/>
              </a:spcAft>
              <a:buSzPts val="1800"/>
              <a:buChar char="●"/>
            </a:pPr>
            <a:r>
              <a:rPr lang="es" sz="1800"/>
              <a:t>La mayor parte de las imágenes son no-icónicas.</a:t>
            </a:r>
            <a:endParaRPr sz="1800"/>
          </a:p>
          <a:p>
            <a:pPr indent="-342900" lvl="0" marL="457200" rtl="0" algn="just">
              <a:lnSpc>
                <a:spcPct val="115000"/>
              </a:lnSpc>
              <a:spcBef>
                <a:spcPts val="0"/>
              </a:spcBef>
              <a:spcAft>
                <a:spcPts val="0"/>
              </a:spcAft>
              <a:buSzPts val="1800"/>
              <a:buChar char="●"/>
            </a:pPr>
            <a:r>
              <a:rPr lang="es" sz="1800"/>
              <a:t>Las imágenes fueron clasificadas, anotadas y segmentadas por humanos, lo cual deriva en segmentaciones de altı́sima calidad.</a:t>
            </a:r>
            <a:endParaRPr sz="1800"/>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9"/>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MS COCO - Imagen icónica vs no icónica</a:t>
            </a:r>
            <a:endParaRPr sz="2400"/>
          </a:p>
        </p:txBody>
      </p:sp>
      <p:sp>
        <p:nvSpPr>
          <p:cNvPr id="384" name="Google Shape;384;p49"/>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85" name="Google Shape;385;p49"/>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86" name="Google Shape;386;p4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87" name="Google Shape;387;p4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388" name="Google Shape;388;p49"/>
          <p:cNvPicPr preferRelativeResize="0"/>
          <p:nvPr/>
        </p:nvPicPr>
        <p:blipFill>
          <a:blip r:embed="rId3">
            <a:alphaModFix/>
          </a:blip>
          <a:stretch>
            <a:fillRect/>
          </a:stretch>
        </p:blipFill>
        <p:spPr>
          <a:xfrm>
            <a:off x="146775" y="2015975"/>
            <a:ext cx="8850450" cy="3011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0"/>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MS COCO - Proceso de etiquetado y clasificación</a:t>
            </a:r>
            <a:endParaRPr sz="2400"/>
          </a:p>
        </p:txBody>
      </p:sp>
      <p:sp>
        <p:nvSpPr>
          <p:cNvPr id="394" name="Google Shape;394;p50"/>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95" name="Google Shape;395;p50"/>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96" name="Google Shape;396;p5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397" name="Google Shape;397;p5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398" name="Google Shape;398;p50"/>
          <p:cNvPicPr preferRelativeResize="0"/>
          <p:nvPr/>
        </p:nvPicPr>
        <p:blipFill>
          <a:blip r:embed="rId3">
            <a:alphaModFix/>
          </a:blip>
          <a:stretch>
            <a:fillRect/>
          </a:stretch>
        </p:blipFill>
        <p:spPr>
          <a:xfrm>
            <a:off x="152400" y="2247300"/>
            <a:ext cx="8839200" cy="2363201"/>
          </a:xfrm>
          <a:prstGeom prst="rect">
            <a:avLst/>
          </a:prstGeom>
          <a:noFill/>
          <a:ln>
            <a:noFill/>
          </a:ln>
        </p:spPr>
      </p:pic>
      <p:sp>
        <p:nvSpPr>
          <p:cNvPr id="399" name="Google Shape;399;p50"/>
          <p:cNvSpPr txBox="1"/>
          <p:nvPr/>
        </p:nvSpPr>
        <p:spPr>
          <a:xfrm>
            <a:off x="164975" y="1673250"/>
            <a:ext cx="2415600" cy="48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t>1</a:t>
            </a:r>
            <a:endParaRPr sz="2400"/>
          </a:p>
        </p:txBody>
      </p:sp>
      <p:sp>
        <p:nvSpPr>
          <p:cNvPr id="400" name="Google Shape;400;p50"/>
          <p:cNvSpPr txBox="1"/>
          <p:nvPr/>
        </p:nvSpPr>
        <p:spPr>
          <a:xfrm>
            <a:off x="3364200" y="1711950"/>
            <a:ext cx="2415600" cy="44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t>2</a:t>
            </a:r>
            <a:endParaRPr sz="2400"/>
          </a:p>
        </p:txBody>
      </p:sp>
      <p:sp>
        <p:nvSpPr>
          <p:cNvPr id="401" name="Google Shape;401;p50"/>
          <p:cNvSpPr txBox="1"/>
          <p:nvPr/>
        </p:nvSpPr>
        <p:spPr>
          <a:xfrm>
            <a:off x="6563425" y="1744950"/>
            <a:ext cx="2439900" cy="33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2400"/>
              <a:t>3</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1"/>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MS COCO - Preparación</a:t>
            </a:r>
            <a:endParaRPr sz="2400"/>
          </a:p>
        </p:txBody>
      </p:sp>
      <p:sp>
        <p:nvSpPr>
          <p:cNvPr id="407" name="Google Shape;407;p51"/>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08" name="Google Shape;408;p5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409" name="Google Shape;409;p5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410" name="Google Shape;410;p51"/>
          <p:cNvPicPr preferRelativeResize="0"/>
          <p:nvPr/>
        </p:nvPicPr>
        <p:blipFill>
          <a:blip r:embed="rId3">
            <a:alphaModFix/>
          </a:blip>
          <a:stretch>
            <a:fillRect/>
          </a:stretch>
        </p:blipFill>
        <p:spPr>
          <a:xfrm>
            <a:off x="247675" y="1976675"/>
            <a:ext cx="8601551" cy="3759875"/>
          </a:xfrm>
          <a:prstGeom prst="rect">
            <a:avLst/>
          </a:prstGeom>
          <a:noFill/>
          <a:ln>
            <a:noFill/>
          </a:ln>
        </p:spPr>
      </p:pic>
      <p:sp>
        <p:nvSpPr>
          <p:cNvPr id="411" name="Google Shape;411;p51"/>
          <p:cNvSpPr txBox="1"/>
          <p:nvPr/>
        </p:nvSpPr>
        <p:spPr>
          <a:xfrm>
            <a:off x="294600" y="801275"/>
            <a:ext cx="8507700" cy="117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800"/>
              <a:t>Debido a que luego se redimensionan a 64x64 pı́xeles, no se toman en cuenta aquellas imágenes cuya segmentación no está formada por al menos un 15% de área total de pı́xeles.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2"/>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MS COCO - Dataset resultante</a:t>
            </a:r>
            <a:endParaRPr sz="2400"/>
          </a:p>
        </p:txBody>
      </p:sp>
      <p:sp>
        <p:nvSpPr>
          <p:cNvPr id="417" name="Google Shape;417;p52"/>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18" name="Google Shape;418;p5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419" name="Google Shape;419;p5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420" name="Google Shape;420;p52"/>
          <p:cNvPicPr preferRelativeResize="0"/>
          <p:nvPr/>
        </p:nvPicPr>
        <p:blipFill>
          <a:blip r:embed="rId3">
            <a:alphaModFix/>
          </a:blip>
          <a:stretch>
            <a:fillRect/>
          </a:stretch>
        </p:blipFill>
        <p:spPr>
          <a:xfrm>
            <a:off x="123013" y="1326138"/>
            <a:ext cx="8929775" cy="4396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3"/>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Resultados</a:t>
            </a:r>
            <a:endParaRPr/>
          </a:p>
        </p:txBody>
      </p:sp>
      <p:sp>
        <p:nvSpPr>
          <p:cNvPr id="426" name="Google Shape;426;p53"/>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Conceptos Generales</a:t>
            </a:r>
            <a:endParaRPr/>
          </a:p>
        </p:txBody>
      </p:sp>
      <p:sp>
        <p:nvSpPr>
          <p:cNvPr id="181" name="Google Shape;181;p27"/>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4"/>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MS COCO - Resultados con cuatro canales</a:t>
            </a:r>
            <a:endParaRPr sz="2400"/>
          </a:p>
        </p:txBody>
      </p:sp>
      <p:sp>
        <p:nvSpPr>
          <p:cNvPr id="432" name="Google Shape;432;p54"/>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33" name="Google Shape;433;p54"/>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434" name="Google Shape;434;p54"/>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435" name="Google Shape;435;p54"/>
          <p:cNvPicPr preferRelativeResize="0"/>
          <p:nvPr/>
        </p:nvPicPr>
        <p:blipFill>
          <a:blip r:embed="rId3">
            <a:alphaModFix/>
          </a:blip>
          <a:stretch>
            <a:fillRect/>
          </a:stretch>
        </p:blipFill>
        <p:spPr>
          <a:xfrm>
            <a:off x="1492688" y="2763125"/>
            <a:ext cx="6329925" cy="2468850"/>
          </a:xfrm>
          <a:prstGeom prst="rect">
            <a:avLst/>
          </a:prstGeom>
          <a:noFill/>
          <a:ln>
            <a:noFill/>
          </a:ln>
        </p:spPr>
      </p:pic>
      <p:sp>
        <p:nvSpPr>
          <p:cNvPr id="436" name="Google Shape;436;p54"/>
          <p:cNvSpPr txBox="1"/>
          <p:nvPr/>
        </p:nvSpPr>
        <p:spPr>
          <a:xfrm>
            <a:off x="271050" y="1048725"/>
            <a:ext cx="8601900" cy="1449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t>La red segmentó de forma perfecta el objeto enfocado, el cual suele ser muy distinto que el fondo en donde está insertado. Existen casos también en que el fondo no es tan distinguible del objeto, pero en la segmentación se puede ver una forma bien definida.</a:t>
            </a:r>
            <a:endParaRPr sz="1800"/>
          </a:p>
          <a:p>
            <a:pPr indent="0" lvl="0" marL="0" rtl="0" algn="just">
              <a:spcBef>
                <a:spcPts val="0"/>
              </a:spcBef>
              <a:spcAft>
                <a:spcPts val="0"/>
              </a:spcAft>
              <a:buNone/>
            </a:pPr>
            <a:r>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55"/>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MS COCO - Resultados con cuatro canales</a:t>
            </a:r>
            <a:endParaRPr sz="2400"/>
          </a:p>
        </p:txBody>
      </p:sp>
      <p:sp>
        <p:nvSpPr>
          <p:cNvPr id="442" name="Google Shape;442;p55"/>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43" name="Google Shape;443;p5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444" name="Google Shape;444;p5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445" name="Google Shape;445;p55"/>
          <p:cNvPicPr preferRelativeResize="0"/>
          <p:nvPr/>
        </p:nvPicPr>
        <p:blipFill>
          <a:blip r:embed="rId3">
            <a:alphaModFix/>
          </a:blip>
          <a:stretch>
            <a:fillRect/>
          </a:stretch>
        </p:blipFill>
        <p:spPr>
          <a:xfrm>
            <a:off x="1510738" y="1860875"/>
            <a:ext cx="6293825" cy="4195875"/>
          </a:xfrm>
          <a:prstGeom prst="rect">
            <a:avLst/>
          </a:prstGeom>
          <a:noFill/>
          <a:ln>
            <a:noFill/>
          </a:ln>
        </p:spPr>
      </p:pic>
      <p:sp>
        <p:nvSpPr>
          <p:cNvPr id="446" name="Google Shape;446;p55"/>
          <p:cNvSpPr txBox="1"/>
          <p:nvPr/>
        </p:nvSpPr>
        <p:spPr>
          <a:xfrm>
            <a:off x="329950" y="1001625"/>
            <a:ext cx="8295600" cy="715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s" sz="1800"/>
              <a:t>Es también visible que se logró separar satisfactoriamente algunas clases de entrenamiento más allá de que las redes hayan sido entrenadas sin etiquetas.</a:t>
            </a:r>
            <a:endParaRPr sz="1800"/>
          </a:p>
          <a:p>
            <a:pPr indent="0" lvl="0" marL="0" rtl="0" algn="just">
              <a:spcBef>
                <a:spcPts val="0"/>
              </a:spcBef>
              <a:spcAft>
                <a:spcPts val="0"/>
              </a:spcAft>
              <a:buNone/>
            </a:pPr>
            <a:r>
              <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6"/>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MS COCO - Resultados con tres canales</a:t>
            </a:r>
            <a:endParaRPr sz="2400"/>
          </a:p>
        </p:txBody>
      </p:sp>
      <p:sp>
        <p:nvSpPr>
          <p:cNvPr id="452" name="Google Shape;452;p56"/>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53" name="Google Shape;453;p56"/>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454" name="Google Shape;454;p56"/>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455" name="Google Shape;455;p56"/>
          <p:cNvPicPr preferRelativeResize="0"/>
          <p:nvPr/>
        </p:nvPicPr>
        <p:blipFill>
          <a:blip r:embed="rId3">
            <a:alphaModFix/>
          </a:blip>
          <a:stretch>
            <a:fillRect/>
          </a:stretch>
        </p:blipFill>
        <p:spPr>
          <a:xfrm>
            <a:off x="2373650" y="3204175"/>
            <a:ext cx="4568000" cy="955400"/>
          </a:xfrm>
          <a:prstGeom prst="rect">
            <a:avLst/>
          </a:prstGeom>
          <a:noFill/>
          <a:ln>
            <a:noFill/>
          </a:ln>
        </p:spPr>
      </p:pic>
      <p:sp>
        <p:nvSpPr>
          <p:cNvPr id="456" name="Google Shape;456;p56"/>
          <p:cNvSpPr txBox="1"/>
          <p:nvPr/>
        </p:nvSpPr>
        <p:spPr>
          <a:xfrm>
            <a:off x="318150" y="1520075"/>
            <a:ext cx="8378100" cy="14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
          <p:cNvSpPr txBox="1"/>
          <p:nvPr/>
        </p:nvSpPr>
        <p:spPr>
          <a:xfrm>
            <a:off x="956325" y="1378500"/>
            <a:ext cx="7159500" cy="14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6"/>
          <p:cNvSpPr txBox="1"/>
          <p:nvPr/>
        </p:nvSpPr>
        <p:spPr>
          <a:xfrm>
            <a:off x="577350" y="1260897"/>
            <a:ext cx="8021100" cy="16962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 sz="1800"/>
              <a:t>La separación en clases también es observable pero en menor medida, debido a que las muestras en general están menos definidas y en varios casos los objetos parecen fundirse con el fondo por no tener una silueta bien marcada.</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7"/>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YFCC100m Filtrado - Resultados con cuatro canales</a:t>
            </a:r>
            <a:endParaRPr sz="2400"/>
          </a:p>
        </p:txBody>
      </p:sp>
      <p:sp>
        <p:nvSpPr>
          <p:cNvPr id="464" name="Google Shape;464;p57"/>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65" name="Google Shape;465;p5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466" name="Google Shape;466;p5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467" name="Google Shape;467;p57"/>
          <p:cNvPicPr preferRelativeResize="0"/>
          <p:nvPr/>
        </p:nvPicPr>
        <p:blipFill>
          <a:blip r:embed="rId3">
            <a:alphaModFix/>
          </a:blip>
          <a:stretch>
            <a:fillRect/>
          </a:stretch>
        </p:blipFill>
        <p:spPr>
          <a:xfrm>
            <a:off x="687186" y="2757325"/>
            <a:ext cx="7940925" cy="1764650"/>
          </a:xfrm>
          <a:prstGeom prst="rect">
            <a:avLst/>
          </a:prstGeom>
          <a:noFill/>
          <a:ln>
            <a:noFill/>
          </a:ln>
        </p:spPr>
      </p:pic>
      <p:sp>
        <p:nvSpPr>
          <p:cNvPr id="468" name="Google Shape;468;p57"/>
          <p:cNvSpPr txBox="1"/>
          <p:nvPr/>
        </p:nvSpPr>
        <p:spPr>
          <a:xfrm>
            <a:off x="421300" y="1533100"/>
            <a:ext cx="8098500" cy="959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800"/>
              <a:t>Hay imágenes donde lo que está segmentado es claramente diferenciable del</a:t>
            </a:r>
            <a:endParaRPr sz="1800"/>
          </a:p>
          <a:p>
            <a:pPr indent="0" lvl="0" marL="0" rtl="0" algn="just">
              <a:spcBef>
                <a:spcPts val="0"/>
              </a:spcBef>
              <a:spcAft>
                <a:spcPts val="0"/>
              </a:spcAft>
              <a:buNone/>
            </a:pPr>
            <a:r>
              <a:rPr lang="es" sz="1800"/>
              <a:t>fondo mientras que en otras no parece distinguirse bien qué es fondo de lo que es un objeto o tienen una segmentación sin sentido.</a:t>
            </a:r>
            <a:endParaRPr sz="1800"/>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8"/>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YFCC100m Filtrado - Resultados con cuatro canales</a:t>
            </a:r>
            <a:endParaRPr sz="2400"/>
          </a:p>
        </p:txBody>
      </p:sp>
      <p:sp>
        <p:nvSpPr>
          <p:cNvPr id="474" name="Google Shape;474;p58"/>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75" name="Google Shape;475;p58"/>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476" name="Google Shape;476;p58"/>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477" name="Google Shape;477;p58"/>
          <p:cNvPicPr preferRelativeResize="0"/>
          <p:nvPr/>
        </p:nvPicPr>
        <p:blipFill>
          <a:blip r:embed="rId3">
            <a:alphaModFix/>
          </a:blip>
          <a:stretch>
            <a:fillRect/>
          </a:stretch>
        </p:blipFill>
        <p:spPr>
          <a:xfrm>
            <a:off x="1977375" y="2917775"/>
            <a:ext cx="5360550" cy="1786850"/>
          </a:xfrm>
          <a:prstGeom prst="rect">
            <a:avLst/>
          </a:prstGeom>
          <a:noFill/>
          <a:ln>
            <a:noFill/>
          </a:ln>
        </p:spPr>
      </p:pic>
      <p:sp>
        <p:nvSpPr>
          <p:cNvPr id="478" name="Google Shape;478;p58"/>
          <p:cNvSpPr txBox="1"/>
          <p:nvPr/>
        </p:nvSpPr>
        <p:spPr>
          <a:xfrm>
            <a:off x="358950" y="1650125"/>
            <a:ext cx="8426100" cy="102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800"/>
              <a:t>Otra caracterı́stica a destacar es que en algunas imágenes los objetos enfocados no parecen tener continuidad sino ser un conjunto de enfoques inconexos.</a:t>
            </a:r>
            <a:endParaRPr sz="1800"/>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59"/>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YFCC100m Filtrado - Resultados con tres canales</a:t>
            </a:r>
            <a:endParaRPr sz="2400"/>
          </a:p>
        </p:txBody>
      </p:sp>
      <p:sp>
        <p:nvSpPr>
          <p:cNvPr id="484" name="Google Shape;484;p59"/>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85" name="Google Shape;485;p5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486" name="Google Shape;486;p5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487" name="Google Shape;487;p59"/>
          <p:cNvPicPr preferRelativeResize="0"/>
          <p:nvPr/>
        </p:nvPicPr>
        <p:blipFill>
          <a:blip r:embed="rId3">
            <a:alphaModFix/>
          </a:blip>
          <a:stretch>
            <a:fillRect/>
          </a:stretch>
        </p:blipFill>
        <p:spPr>
          <a:xfrm>
            <a:off x="1626688" y="2968700"/>
            <a:ext cx="6061925" cy="2020650"/>
          </a:xfrm>
          <a:prstGeom prst="rect">
            <a:avLst/>
          </a:prstGeom>
          <a:noFill/>
          <a:ln>
            <a:noFill/>
          </a:ln>
        </p:spPr>
      </p:pic>
      <p:sp>
        <p:nvSpPr>
          <p:cNvPr id="488" name="Google Shape;488;p59"/>
          <p:cNvSpPr txBox="1"/>
          <p:nvPr/>
        </p:nvSpPr>
        <p:spPr>
          <a:xfrm>
            <a:off x="341400" y="1486275"/>
            <a:ext cx="8461200" cy="994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800"/>
              <a:t>En el caso del dataset con tres canales tampoco parece haber clases bien definidas o reconocibles. Es notable, sin embargo, que existen varias muestras que ilustran paisajes de una calidad aceptable.</a:t>
            </a:r>
            <a:endParaRPr sz="1800"/>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0"/>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YFCC100m Sin Filtrar - Resultados con cuatro canales</a:t>
            </a:r>
            <a:endParaRPr sz="2400"/>
          </a:p>
        </p:txBody>
      </p:sp>
      <p:sp>
        <p:nvSpPr>
          <p:cNvPr id="494" name="Google Shape;494;p60"/>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495" name="Google Shape;495;p6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496" name="Google Shape;496;p6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497" name="Google Shape;497;p60"/>
          <p:cNvPicPr preferRelativeResize="0"/>
          <p:nvPr/>
        </p:nvPicPr>
        <p:blipFill>
          <a:blip r:embed="rId3">
            <a:alphaModFix/>
          </a:blip>
          <a:stretch>
            <a:fillRect/>
          </a:stretch>
        </p:blipFill>
        <p:spPr>
          <a:xfrm>
            <a:off x="856000" y="2917800"/>
            <a:ext cx="7431975" cy="2477325"/>
          </a:xfrm>
          <a:prstGeom prst="rect">
            <a:avLst/>
          </a:prstGeom>
          <a:noFill/>
          <a:ln>
            <a:noFill/>
          </a:ln>
        </p:spPr>
      </p:pic>
      <p:sp>
        <p:nvSpPr>
          <p:cNvPr id="498" name="Google Shape;498;p60"/>
          <p:cNvSpPr txBox="1"/>
          <p:nvPr/>
        </p:nvSpPr>
        <p:spPr>
          <a:xfrm>
            <a:off x="458388" y="1404350"/>
            <a:ext cx="8227200" cy="102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800"/>
              <a:t>No parece haber formas reconocibles que distingan claramente alguna clase de objeto. En el dataset de cuatro canales persisten las segmentaciones perfectamente marcadas, las difusas, y los enfoques inconexos.</a:t>
            </a:r>
            <a:endParaRPr sz="1800"/>
          </a:p>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1"/>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YFCC100m Sin Filtrar - Resultados con tres canales</a:t>
            </a:r>
            <a:endParaRPr sz="2400"/>
          </a:p>
        </p:txBody>
      </p:sp>
      <p:sp>
        <p:nvSpPr>
          <p:cNvPr id="504" name="Google Shape;504;p61"/>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05" name="Google Shape;505;p6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506" name="Google Shape;506;p6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507" name="Google Shape;507;p61"/>
          <p:cNvPicPr preferRelativeResize="0"/>
          <p:nvPr/>
        </p:nvPicPr>
        <p:blipFill>
          <a:blip r:embed="rId3">
            <a:alphaModFix/>
          </a:blip>
          <a:stretch>
            <a:fillRect/>
          </a:stretch>
        </p:blipFill>
        <p:spPr>
          <a:xfrm>
            <a:off x="1276063" y="2730550"/>
            <a:ext cx="6623675" cy="2207900"/>
          </a:xfrm>
          <a:prstGeom prst="rect">
            <a:avLst/>
          </a:prstGeom>
          <a:noFill/>
          <a:ln>
            <a:noFill/>
          </a:ln>
        </p:spPr>
      </p:pic>
      <p:sp>
        <p:nvSpPr>
          <p:cNvPr id="508" name="Google Shape;508;p61"/>
          <p:cNvSpPr txBox="1"/>
          <p:nvPr/>
        </p:nvSpPr>
        <p:spPr>
          <a:xfrm>
            <a:off x="456425" y="1708650"/>
            <a:ext cx="8238900" cy="78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En ambos resultados aparecen muestras que aparentan ser paisajes o sitios al aire libre, pero con una calidad bastante baja.</a:t>
            </a:r>
            <a:endParaRPr sz="1800"/>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62"/>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Comparativa transversal - Inception Scores</a:t>
            </a:r>
            <a:endParaRPr sz="2400"/>
          </a:p>
        </p:txBody>
      </p:sp>
      <p:sp>
        <p:nvSpPr>
          <p:cNvPr id="514" name="Google Shape;514;p62"/>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15" name="Google Shape;515;p6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516" name="Google Shape;516;p6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graphicFrame>
        <p:nvGraphicFramePr>
          <p:cNvPr id="517" name="Google Shape;517;p62"/>
          <p:cNvGraphicFramePr/>
          <p:nvPr/>
        </p:nvGraphicFramePr>
        <p:xfrm>
          <a:off x="595500" y="2667000"/>
          <a:ext cx="3000000" cy="3000000"/>
        </p:xfrm>
        <a:graphic>
          <a:graphicData uri="http://schemas.openxmlformats.org/drawingml/2006/table">
            <a:tbl>
              <a:tblPr>
                <a:noFill/>
                <a:tableStyleId>{C3327732-6C3C-4A80-9B3E-A0285B87879F}</a:tableStyleId>
              </a:tblPr>
              <a:tblGrid>
                <a:gridCol w="2002850"/>
                <a:gridCol w="2002850"/>
                <a:gridCol w="2002850"/>
                <a:gridCol w="2002850"/>
              </a:tblGrid>
              <a:tr h="3962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s"/>
                        <a:t>Entrenamiento</a:t>
                      </a:r>
                      <a:endParaRPr/>
                    </a:p>
                  </a:txBody>
                  <a:tcPr marT="91425" marB="91425" marR="91425" marL="91425"/>
                </a:tc>
                <a:tc>
                  <a:txBody>
                    <a:bodyPr>
                      <a:noAutofit/>
                    </a:bodyPr>
                    <a:lstStyle/>
                    <a:p>
                      <a:pPr indent="0" lvl="0" marL="0" rtl="0" algn="ctr">
                        <a:spcBef>
                          <a:spcPts val="0"/>
                        </a:spcBef>
                        <a:spcAft>
                          <a:spcPts val="0"/>
                        </a:spcAft>
                        <a:buNone/>
                      </a:pPr>
                      <a:r>
                        <a:rPr lang="es"/>
                        <a:t>3 canales</a:t>
                      </a:r>
                      <a:endParaRPr/>
                    </a:p>
                  </a:txBody>
                  <a:tcPr marT="91425" marB="91425" marR="91425" marL="91425"/>
                </a:tc>
                <a:tc>
                  <a:txBody>
                    <a:bodyPr>
                      <a:noAutofit/>
                    </a:bodyPr>
                    <a:lstStyle/>
                    <a:p>
                      <a:pPr indent="0" lvl="0" marL="0" rtl="0" algn="ctr">
                        <a:spcBef>
                          <a:spcPts val="0"/>
                        </a:spcBef>
                        <a:spcAft>
                          <a:spcPts val="0"/>
                        </a:spcAft>
                        <a:buNone/>
                      </a:pPr>
                      <a:r>
                        <a:rPr lang="es"/>
                        <a:t>4 canales</a:t>
                      </a:r>
                      <a:endParaRPr/>
                    </a:p>
                  </a:txBody>
                  <a:tcPr marT="91425" marB="91425" marR="91425" marL="91425"/>
                </a:tc>
              </a:tr>
              <a:tr h="381000">
                <a:tc>
                  <a:txBody>
                    <a:bodyPr>
                      <a:noAutofit/>
                    </a:bodyPr>
                    <a:lstStyle/>
                    <a:p>
                      <a:pPr indent="0" lvl="0" marL="0" rtl="0" algn="l">
                        <a:spcBef>
                          <a:spcPts val="0"/>
                        </a:spcBef>
                        <a:spcAft>
                          <a:spcPts val="0"/>
                        </a:spcAft>
                        <a:buNone/>
                      </a:pPr>
                      <a:r>
                        <a:rPr lang="es"/>
                        <a:t>COCO</a:t>
                      </a:r>
                      <a:endParaRPr/>
                    </a:p>
                  </a:txBody>
                  <a:tcPr marT="91425" marB="91425" marR="91425" marL="91425"/>
                </a:tc>
                <a:tc>
                  <a:txBody>
                    <a:bodyPr>
                      <a:noAutofit/>
                    </a:bodyPr>
                    <a:lstStyle/>
                    <a:p>
                      <a:pPr indent="0" lvl="0" marL="0" rtl="0" algn="ctr">
                        <a:spcBef>
                          <a:spcPts val="0"/>
                        </a:spcBef>
                        <a:spcAft>
                          <a:spcPts val="0"/>
                        </a:spcAft>
                        <a:buNone/>
                      </a:pPr>
                      <a:r>
                        <a:rPr lang="es"/>
                        <a:t>13,51 ± 0,11</a:t>
                      </a:r>
                      <a:endParaRPr/>
                    </a:p>
                  </a:txBody>
                  <a:tcPr marT="91425" marB="91425" marR="91425" marL="91425"/>
                </a:tc>
                <a:tc>
                  <a:txBody>
                    <a:bodyPr>
                      <a:noAutofit/>
                    </a:bodyPr>
                    <a:lstStyle/>
                    <a:p>
                      <a:pPr indent="0" lvl="0" marL="0" rtl="0" algn="ctr">
                        <a:spcBef>
                          <a:spcPts val="0"/>
                        </a:spcBef>
                        <a:spcAft>
                          <a:spcPts val="0"/>
                        </a:spcAft>
                        <a:buNone/>
                      </a:pPr>
                      <a:r>
                        <a:rPr lang="es"/>
                        <a:t>7,37 ± 0,07</a:t>
                      </a:r>
                      <a:endParaRPr/>
                    </a:p>
                  </a:txBody>
                  <a:tcPr marT="91425" marB="91425" marR="91425" marL="91425"/>
                </a:tc>
                <a:tc>
                  <a:txBody>
                    <a:bodyPr>
                      <a:noAutofit/>
                    </a:bodyPr>
                    <a:lstStyle/>
                    <a:p>
                      <a:pPr indent="0" lvl="0" marL="0" rtl="0" algn="ctr">
                        <a:spcBef>
                          <a:spcPts val="0"/>
                        </a:spcBef>
                        <a:spcAft>
                          <a:spcPts val="0"/>
                        </a:spcAft>
                        <a:buNone/>
                      </a:pPr>
                      <a:r>
                        <a:rPr lang="es"/>
                        <a:t>7,50 ± 0,07</a:t>
                      </a:r>
                      <a:endParaRPr/>
                    </a:p>
                  </a:txBody>
                  <a:tcPr marT="91425" marB="91425" marR="91425" marL="91425"/>
                </a:tc>
              </a:tr>
              <a:tr h="381000">
                <a:tc>
                  <a:txBody>
                    <a:bodyPr>
                      <a:noAutofit/>
                    </a:bodyPr>
                    <a:lstStyle/>
                    <a:p>
                      <a:pPr indent="0" lvl="0" marL="0" rtl="0" algn="l">
                        <a:spcBef>
                          <a:spcPts val="0"/>
                        </a:spcBef>
                        <a:spcAft>
                          <a:spcPts val="0"/>
                        </a:spcAft>
                        <a:buNone/>
                      </a:pPr>
                      <a:r>
                        <a:rPr lang="es"/>
                        <a:t>YFCC100m filtrado</a:t>
                      </a:r>
                      <a:endParaRPr/>
                    </a:p>
                  </a:txBody>
                  <a:tcPr marT="91425" marB="91425" marR="91425" marL="91425"/>
                </a:tc>
                <a:tc>
                  <a:txBody>
                    <a:bodyPr>
                      <a:noAutofit/>
                    </a:bodyPr>
                    <a:lstStyle/>
                    <a:p>
                      <a:pPr indent="0" lvl="0" marL="0" rtl="0" algn="ctr">
                        <a:spcBef>
                          <a:spcPts val="0"/>
                        </a:spcBef>
                        <a:spcAft>
                          <a:spcPts val="0"/>
                        </a:spcAft>
                        <a:buNone/>
                      </a:pPr>
                      <a:r>
                        <a:rPr lang="es"/>
                        <a:t>22,76 ± 0,14</a:t>
                      </a:r>
                      <a:endParaRPr/>
                    </a:p>
                  </a:txBody>
                  <a:tcPr marT="91425" marB="91425" marR="91425" marL="91425"/>
                </a:tc>
                <a:tc>
                  <a:txBody>
                    <a:bodyPr>
                      <a:noAutofit/>
                    </a:bodyPr>
                    <a:lstStyle/>
                    <a:p>
                      <a:pPr indent="0" lvl="0" marL="0" rtl="0" algn="ctr">
                        <a:spcBef>
                          <a:spcPts val="0"/>
                        </a:spcBef>
                        <a:spcAft>
                          <a:spcPts val="0"/>
                        </a:spcAft>
                        <a:buNone/>
                      </a:pPr>
                      <a:r>
                        <a:rPr lang="es"/>
                        <a:t>8,01 ± 0,08</a:t>
                      </a:r>
                      <a:endParaRPr/>
                    </a:p>
                  </a:txBody>
                  <a:tcPr marT="91425" marB="91425" marR="91425" marL="91425"/>
                </a:tc>
                <a:tc>
                  <a:txBody>
                    <a:bodyPr>
                      <a:noAutofit/>
                    </a:bodyPr>
                    <a:lstStyle/>
                    <a:p>
                      <a:pPr indent="0" lvl="0" marL="0" rtl="0" algn="ctr">
                        <a:spcBef>
                          <a:spcPts val="0"/>
                        </a:spcBef>
                        <a:spcAft>
                          <a:spcPts val="0"/>
                        </a:spcAft>
                        <a:buNone/>
                      </a:pPr>
                      <a:r>
                        <a:rPr lang="es"/>
                        <a:t>7,80 ± 0,10</a:t>
                      </a:r>
                      <a:endParaRPr/>
                    </a:p>
                  </a:txBody>
                  <a:tcPr marT="91425" marB="91425" marR="91425" marL="91425"/>
                </a:tc>
              </a:tr>
              <a:tr h="381000">
                <a:tc>
                  <a:txBody>
                    <a:bodyPr>
                      <a:noAutofit/>
                    </a:bodyPr>
                    <a:lstStyle/>
                    <a:p>
                      <a:pPr indent="0" lvl="0" marL="0" rtl="0" algn="l">
                        <a:spcBef>
                          <a:spcPts val="0"/>
                        </a:spcBef>
                        <a:spcAft>
                          <a:spcPts val="0"/>
                        </a:spcAft>
                        <a:buNone/>
                      </a:pPr>
                      <a:r>
                        <a:rPr lang="es"/>
                        <a:t>YFCC100m sin filtrar</a:t>
                      </a:r>
                      <a:endParaRPr/>
                    </a:p>
                  </a:txBody>
                  <a:tcPr marT="91425" marB="91425" marR="91425" marL="91425"/>
                </a:tc>
                <a:tc>
                  <a:txBody>
                    <a:bodyPr>
                      <a:noAutofit/>
                    </a:bodyPr>
                    <a:lstStyle/>
                    <a:p>
                      <a:pPr indent="0" lvl="0" marL="0" rtl="0" algn="ctr">
                        <a:spcBef>
                          <a:spcPts val="0"/>
                        </a:spcBef>
                        <a:spcAft>
                          <a:spcPts val="0"/>
                        </a:spcAft>
                        <a:buNone/>
                      </a:pPr>
                      <a:r>
                        <a:rPr lang="es"/>
                        <a:t>11,75 ± 0,04</a:t>
                      </a:r>
                      <a:endParaRPr/>
                    </a:p>
                  </a:txBody>
                  <a:tcPr marT="91425" marB="91425" marR="91425" marL="91425"/>
                </a:tc>
                <a:tc>
                  <a:txBody>
                    <a:bodyPr>
                      <a:noAutofit/>
                    </a:bodyPr>
                    <a:lstStyle/>
                    <a:p>
                      <a:pPr indent="0" lvl="0" marL="0" rtl="0" algn="ctr">
                        <a:spcBef>
                          <a:spcPts val="0"/>
                        </a:spcBef>
                        <a:spcAft>
                          <a:spcPts val="0"/>
                        </a:spcAft>
                        <a:buNone/>
                      </a:pPr>
                      <a:r>
                        <a:rPr lang="es"/>
                        <a:t>7,53 ± 0,07</a:t>
                      </a:r>
                      <a:endParaRPr/>
                    </a:p>
                  </a:txBody>
                  <a:tcPr marT="91425" marB="91425" marR="91425" marL="91425"/>
                </a:tc>
                <a:tc>
                  <a:txBody>
                    <a:bodyPr>
                      <a:noAutofit/>
                    </a:bodyPr>
                    <a:lstStyle/>
                    <a:p>
                      <a:pPr indent="0" lvl="0" marL="0" rtl="0" algn="ctr">
                        <a:spcBef>
                          <a:spcPts val="0"/>
                        </a:spcBef>
                        <a:spcAft>
                          <a:spcPts val="0"/>
                        </a:spcAft>
                        <a:buNone/>
                      </a:pPr>
                      <a:r>
                        <a:rPr lang="es"/>
                        <a:t>7,06 ± 0,10</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63"/>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Comparativa transversal</a:t>
            </a:r>
            <a:endParaRPr sz="2400"/>
          </a:p>
        </p:txBody>
      </p:sp>
      <p:sp>
        <p:nvSpPr>
          <p:cNvPr id="523" name="Google Shape;523;p63"/>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24" name="Google Shape;524;p6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525" name="Google Shape;525;p6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pic>
        <p:nvPicPr>
          <p:cNvPr id="526" name="Google Shape;526;p63"/>
          <p:cNvPicPr preferRelativeResize="0"/>
          <p:nvPr/>
        </p:nvPicPr>
        <p:blipFill>
          <a:blip r:embed="rId3">
            <a:alphaModFix/>
          </a:blip>
          <a:stretch>
            <a:fillRect/>
          </a:stretch>
        </p:blipFill>
        <p:spPr>
          <a:xfrm>
            <a:off x="1749763" y="702000"/>
            <a:ext cx="5644487" cy="56444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nvSpPr>
        <p:spPr>
          <a:xfrm>
            <a:off x="0" y="0"/>
            <a:ext cx="9175800" cy="68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Dataset restringido</a:t>
            </a:r>
            <a:endParaRPr sz="2400"/>
          </a:p>
        </p:txBody>
      </p:sp>
      <p:pic>
        <p:nvPicPr>
          <p:cNvPr id="187" name="Google Shape;187;p28"/>
          <p:cNvPicPr preferRelativeResize="0"/>
          <p:nvPr/>
        </p:nvPicPr>
        <p:blipFill>
          <a:blip r:embed="rId3">
            <a:alphaModFix/>
          </a:blip>
          <a:stretch>
            <a:fillRect/>
          </a:stretch>
        </p:blipFill>
        <p:spPr>
          <a:xfrm>
            <a:off x="812777" y="1271975"/>
            <a:ext cx="7656100" cy="4795900"/>
          </a:xfrm>
          <a:prstGeom prst="rect">
            <a:avLst/>
          </a:prstGeom>
          <a:noFill/>
          <a:ln>
            <a:noFill/>
          </a:ln>
        </p:spPr>
      </p:pic>
      <p:sp>
        <p:nvSpPr>
          <p:cNvPr id="188" name="Google Shape;188;p28"/>
          <p:cNvSpPr txBox="1"/>
          <p:nvPr>
            <p:ph idx="12" type="sldNum"/>
          </p:nvPr>
        </p:nvSpPr>
        <p:spPr>
          <a:xfrm>
            <a:off x="-25" y="6518367"/>
            <a:ext cx="9144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64"/>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Conclusiones</a:t>
            </a:r>
            <a:endParaRPr/>
          </a:p>
        </p:txBody>
      </p:sp>
      <p:sp>
        <p:nvSpPr>
          <p:cNvPr id="532" name="Google Shape;532;p64"/>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65"/>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Conclusiones</a:t>
            </a:r>
            <a:endParaRPr sz="2400"/>
          </a:p>
        </p:txBody>
      </p:sp>
      <p:sp>
        <p:nvSpPr>
          <p:cNvPr id="538" name="Google Shape;538;p65"/>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39" name="Google Shape;539;p65"/>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540" name="Google Shape;540;p65"/>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
        <p:nvSpPr>
          <p:cNvPr id="541" name="Google Shape;541;p65"/>
          <p:cNvSpPr txBox="1"/>
          <p:nvPr/>
        </p:nvSpPr>
        <p:spPr>
          <a:xfrm>
            <a:off x="339400" y="901125"/>
            <a:ext cx="8367600" cy="5244600"/>
          </a:xfrm>
          <a:prstGeom prst="rect">
            <a:avLst/>
          </a:prstGeom>
          <a:noFill/>
          <a:ln>
            <a:noFill/>
          </a:ln>
        </p:spPr>
        <p:txBody>
          <a:bodyPr anchorCtr="0" anchor="ctr" bIns="91425" lIns="91425" spcFirstLastPara="1" rIns="91425" wrap="square" tIns="91425">
            <a:noAutofit/>
          </a:bodyPr>
          <a:lstStyle/>
          <a:p>
            <a:pPr indent="-342900" lvl="0" marL="457200" rtl="0" algn="just">
              <a:spcBef>
                <a:spcPts val="0"/>
              </a:spcBef>
              <a:spcAft>
                <a:spcPts val="0"/>
              </a:spcAft>
              <a:buSzPts val="1800"/>
              <a:buChar char="●"/>
            </a:pPr>
            <a:r>
              <a:rPr lang="es" sz="1800"/>
              <a:t>Los resultados parecen sugerir que las segmentaciones hacen un aporte significativo al aprendizaje de conceptos de alto nivel.</a:t>
            </a:r>
            <a:br>
              <a:rPr lang="es" sz="1800"/>
            </a:br>
            <a:endParaRPr sz="1800"/>
          </a:p>
          <a:p>
            <a:pPr indent="-342900" lvl="0" marL="457200" rtl="0" algn="just">
              <a:spcBef>
                <a:spcPts val="0"/>
              </a:spcBef>
              <a:spcAft>
                <a:spcPts val="0"/>
              </a:spcAft>
              <a:buSzPts val="1800"/>
              <a:buChar char="●"/>
            </a:pPr>
            <a:r>
              <a:rPr lang="es" sz="1800"/>
              <a:t>La calidad de las segmentaciones manifiestan ser de gran importancia.</a:t>
            </a:r>
            <a:br>
              <a:rPr lang="es" sz="1800"/>
            </a:br>
            <a:endParaRPr sz="1800"/>
          </a:p>
          <a:p>
            <a:pPr indent="-342900" lvl="0" marL="457200" rtl="0" algn="just">
              <a:spcBef>
                <a:spcPts val="0"/>
              </a:spcBef>
              <a:spcAft>
                <a:spcPts val="0"/>
              </a:spcAft>
              <a:buSzPts val="1800"/>
              <a:buChar char="●"/>
            </a:pPr>
            <a:r>
              <a:rPr lang="es" sz="1800"/>
              <a:t>Se puede pensar que acotar las clases con las que se entrena tiene menos peso que tener una buena calidad en las segmentaciones.</a:t>
            </a:r>
            <a:endParaRPr sz="1800"/>
          </a:p>
          <a:p>
            <a:pPr indent="0" lvl="0" marL="0" rtl="0" algn="just">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66"/>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Trabajos futuros</a:t>
            </a:r>
            <a:endParaRPr/>
          </a:p>
        </p:txBody>
      </p:sp>
      <p:sp>
        <p:nvSpPr>
          <p:cNvPr id="547" name="Google Shape;547;p66"/>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7"/>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a:t>
            </a:r>
            <a:r>
              <a:rPr lang="es" sz="2400"/>
              <a:t>Trabajos futuros</a:t>
            </a:r>
            <a:endParaRPr sz="2400"/>
          </a:p>
        </p:txBody>
      </p:sp>
      <p:sp>
        <p:nvSpPr>
          <p:cNvPr id="553" name="Google Shape;553;p67"/>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54" name="Google Shape;554;p67"/>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555" name="Google Shape;555;p67"/>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
        <p:nvSpPr>
          <p:cNvPr id="556" name="Google Shape;556;p67"/>
          <p:cNvSpPr txBox="1"/>
          <p:nvPr/>
        </p:nvSpPr>
        <p:spPr>
          <a:xfrm>
            <a:off x="421300" y="692063"/>
            <a:ext cx="8238900" cy="5662800"/>
          </a:xfrm>
          <a:prstGeom prst="rect">
            <a:avLst/>
          </a:prstGeom>
          <a:noFill/>
          <a:ln>
            <a:noFill/>
          </a:ln>
        </p:spPr>
        <p:txBody>
          <a:bodyPr anchorCtr="0" anchor="ctr" bIns="91425" lIns="91425" spcFirstLastPara="1" rIns="91425" wrap="square" tIns="91425">
            <a:noAutofit/>
          </a:bodyPr>
          <a:lstStyle/>
          <a:p>
            <a:pPr indent="-342900" lvl="0" marL="457200" rtl="0" algn="just">
              <a:spcBef>
                <a:spcPts val="0"/>
              </a:spcBef>
              <a:spcAft>
                <a:spcPts val="0"/>
              </a:spcAft>
              <a:buSzPts val="1800"/>
              <a:buChar char="●"/>
            </a:pPr>
            <a:r>
              <a:rPr b="1" lang="es" sz="1800"/>
              <a:t>Repetir las experiencias realizadas en esta tesina con los datasets etiquetados</a:t>
            </a:r>
            <a:r>
              <a:rPr lang="es" sz="1800"/>
              <a:t>: Teniendo en cuenta que el entrenamiento supervisado da mejores resultados que el no supervisado, es probable que agregando etiquetas a cada objeto enfocado, la red disponga de mejores herramientas para aprender los conceptos de alto nivel que los conforman.</a:t>
            </a:r>
            <a:br>
              <a:rPr lang="es" sz="1800"/>
            </a:br>
            <a:endParaRPr sz="1800"/>
          </a:p>
          <a:p>
            <a:pPr indent="-342900" lvl="0" marL="457200" rtl="0" algn="just">
              <a:spcBef>
                <a:spcPts val="0"/>
              </a:spcBef>
              <a:spcAft>
                <a:spcPts val="0"/>
              </a:spcAft>
              <a:buSzPts val="1800"/>
              <a:buChar char="●"/>
            </a:pPr>
            <a:r>
              <a:rPr b="1" lang="es" sz="1800"/>
              <a:t>Utilizar una mayor cantidad de mapas en las redes para mejorar su capacidad</a:t>
            </a:r>
            <a:r>
              <a:rPr lang="es" sz="1800"/>
              <a:t>: Al darle a la red más mapas hacemos que su capacidad de aprendizaje sea mayor. Se pretende que esto impacte de forma positiva a la hora de aprender nuevas caracterı́sticas o mejorar las que se pueden aprender con un menor número de mapas.</a:t>
            </a:r>
            <a:br>
              <a:rPr lang="es" sz="1800"/>
            </a:br>
            <a:endParaRPr sz="1800"/>
          </a:p>
          <a:p>
            <a:pPr indent="-342900" lvl="0" marL="457200" rtl="0" algn="just">
              <a:spcBef>
                <a:spcPts val="0"/>
              </a:spcBef>
              <a:spcAft>
                <a:spcPts val="0"/>
              </a:spcAft>
              <a:buSzPts val="1800"/>
              <a:buChar char="●"/>
            </a:pPr>
            <a:r>
              <a:rPr b="1" lang="es" sz="1800"/>
              <a:t>Utilizar únicamente los objetos enfocados quitando toda la información referente al fondo en cada imagen</a:t>
            </a:r>
            <a:r>
              <a:rPr lang="es" sz="1800"/>
              <a:t>: Despojar la información innecesaria puede ayudar a la red a centrarse más en los detalles de los objetos enfocados, derivando en un mejor aprendizaje de sus caracterı́sticas de alto nivel.</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68"/>
          <p:cNvSpPr txBox="1"/>
          <p:nvPr>
            <p:ph type="ctrTitle"/>
          </p:nvPr>
        </p:nvSpPr>
        <p:spPr>
          <a:xfrm>
            <a:off x="729450" y="1763267"/>
            <a:ext cx="7688100" cy="221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Gracias</a:t>
            </a:r>
            <a:endParaRPr/>
          </a:p>
        </p:txBody>
      </p:sp>
      <p:sp>
        <p:nvSpPr>
          <p:cNvPr id="562" name="Google Shape;562;p68"/>
          <p:cNvSpPr txBox="1"/>
          <p:nvPr>
            <p:ph idx="12" type="sldNum"/>
          </p:nvPr>
        </p:nvSpPr>
        <p:spPr>
          <a:xfrm>
            <a:off x="8536302" y="6333134"/>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69"/>
          <p:cNvSpPr txBox="1"/>
          <p:nvPr/>
        </p:nvSpPr>
        <p:spPr>
          <a:xfrm>
            <a:off x="0" y="0"/>
            <a:ext cx="9175800" cy="53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Título</a:t>
            </a:r>
            <a:endParaRPr sz="2400"/>
          </a:p>
        </p:txBody>
      </p:sp>
      <p:sp>
        <p:nvSpPr>
          <p:cNvPr id="568" name="Google Shape;568;p69"/>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569" name="Google Shape;569;p6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570" name="Google Shape;570;p6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9"/>
          <p:cNvSpPr txBox="1"/>
          <p:nvPr/>
        </p:nvSpPr>
        <p:spPr>
          <a:xfrm>
            <a:off x="0" y="0"/>
            <a:ext cx="9175800" cy="680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Dataset de alta variabilidad</a:t>
            </a:r>
            <a:endParaRPr sz="2400"/>
          </a:p>
        </p:txBody>
      </p:sp>
      <p:pic>
        <p:nvPicPr>
          <p:cNvPr id="194" name="Google Shape;194;p29"/>
          <p:cNvPicPr preferRelativeResize="0"/>
          <p:nvPr/>
        </p:nvPicPr>
        <p:blipFill>
          <a:blip r:embed="rId3">
            <a:alphaModFix/>
          </a:blip>
          <a:stretch>
            <a:fillRect/>
          </a:stretch>
        </p:blipFill>
        <p:spPr>
          <a:xfrm>
            <a:off x="710925" y="1137188"/>
            <a:ext cx="7927000" cy="4924100"/>
          </a:xfrm>
          <a:prstGeom prst="rect">
            <a:avLst/>
          </a:prstGeom>
          <a:noFill/>
          <a:ln>
            <a:noFill/>
          </a:ln>
        </p:spPr>
      </p:pic>
      <p:sp>
        <p:nvSpPr>
          <p:cNvPr id="195" name="Google Shape;195;p29"/>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96" name="Google Shape;196;p29"/>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197" name="Google Shape;197;p29"/>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0"/>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Neurona Artificial</a:t>
            </a:r>
            <a:endParaRPr sz="2400"/>
          </a:p>
        </p:txBody>
      </p:sp>
      <p:pic>
        <p:nvPicPr>
          <p:cNvPr id="203" name="Google Shape;203;p30"/>
          <p:cNvPicPr preferRelativeResize="0"/>
          <p:nvPr/>
        </p:nvPicPr>
        <p:blipFill>
          <a:blip r:embed="rId3">
            <a:alphaModFix/>
          </a:blip>
          <a:stretch>
            <a:fillRect/>
          </a:stretch>
        </p:blipFill>
        <p:spPr>
          <a:xfrm>
            <a:off x="456855" y="2142363"/>
            <a:ext cx="8456375" cy="2573100"/>
          </a:xfrm>
          <a:prstGeom prst="rect">
            <a:avLst/>
          </a:prstGeom>
          <a:noFill/>
          <a:ln>
            <a:noFill/>
          </a:ln>
        </p:spPr>
      </p:pic>
      <p:sp>
        <p:nvSpPr>
          <p:cNvPr id="204" name="Google Shape;204;p30"/>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05" name="Google Shape;205;p30"/>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06" name="Google Shape;206;p30"/>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1"/>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Red Neuronal</a:t>
            </a:r>
            <a:endParaRPr sz="2400"/>
          </a:p>
        </p:txBody>
      </p:sp>
      <p:pic>
        <p:nvPicPr>
          <p:cNvPr id="212" name="Google Shape;212;p31"/>
          <p:cNvPicPr preferRelativeResize="0"/>
          <p:nvPr/>
        </p:nvPicPr>
        <p:blipFill>
          <a:blip r:embed="rId3">
            <a:alphaModFix/>
          </a:blip>
          <a:stretch>
            <a:fillRect/>
          </a:stretch>
        </p:blipFill>
        <p:spPr>
          <a:xfrm>
            <a:off x="466100" y="755301"/>
            <a:ext cx="8243600" cy="5347203"/>
          </a:xfrm>
          <a:prstGeom prst="rect">
            <a:avLst/>
          </a:prstGeom>
          <a:noFill/>
          <a:ln>
            <a:noFill/>
          </a:ln>
        </p:spPr>
      </p:pic>
      <p:sp>
        <p:nvSpPr>
          <p:cNvPr id="213" name="Google Shape;213;p31"/>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14" name="Google Shape;214;p31"/>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15" name="Google Shape;215;p31"/>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Imagen digital</a:t>
            </a:r>
            <a:endParaRPr sz="2400"/>
          </a:p>
        </p:txBody>
      </p:sp>
      <p:pic>
        <p:nvPicPr>
          <p:cNvPr id="221" name="Google Shape;221;p32"/>
          <p:cNvPicPr preferRelativeResize="0"/>
          <p:nvPr/>
        </p:nvPicPr>
        <p:blipFill>
          <a:blip r:embed="rId3">
            <a:alphaModFix/>
          </a:blip>
          <a:stretch>
            <a:fillRect/>
          </a:stretch>
        </p:blipFill>
        <p:spPr>
          <a:xfrm>
            <a:off x="715653" y="928513"/>
            <a:ext cx="7744506" cy="5100500"/>
          </a:xfrm>
          <a:prstGeom prst="rect">
            <a:avLst/>
          </a:prstGeom>
          <a:noFill/>
          <a:ln>
            <a:noFill/>
          </a:ln>
        </p:spPr>
      </p:pic>
      <p:sp>
        <p:nvSpPr>
          <p:cNvPr id="222" name="Google Shape;222;p32"/>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23" name="Google Shape;223;p32"/>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24" name="Google Shape;224;p32"/>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3"/>
          <p:cNvSpPr txBox="1"/>
          <p:nvPr/>
        </p:nvSpPr>
        <p:spPr>
          <a:xfrm>
            <a:off x="0" y="0"/>
            <a:ext cx="9175800" cy="5247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t> Red Convolucional</a:t>
            </a:r>
            <a:endParaRPr sz="2400"/>
          </a:p>
        </p:txBody>
      </p:sp>
      <p:pic>
        <p:nvPicPr>
          <p:cNvPr id="230" name="Google Shape;230;p33"/>
          <p:cNvPicPr preferRelativeResize="0"/>
          <p:nvPr/>
        </p:nvPicPr>
        <p:blipFill>
          <a:blip r:embed="rId3">
            <a:alphaModFix/>
          </a:blip>
          <a:stretch>
            <a:fillRect/>
          </a:stretch>
        </p:blipFill>
        <p:spPr>
          <a:xfrm>
            <a:off x="97300" y="2441783"/>
            <a:ext cx="8949351" cy="2129658"/>
          </a:xfrm>
          <a:prstGeom prst="rect">
            <a:avLst/>
          </a:prstGeom>
          <a:noFill/>
          <a:ln>
            <a:noFill/>
          </a:ln>
        </p:spPr>
      </p:pic>
      <p:sp>
        <p:nvSpPr>
          <p:cNvPr id="231" name="Google Shape;231;p33"/>
          <p:cNvSpPr txBox="1"/>
          <p:nvPr>
            <p:ph idx="12" type="sldNum"/>
          </p:nvPr>
        </p:nvSpPr>
        <p:spPr>
          <a:xfrm>
            <a:off x="6375000" y="6518375"/>
            <a:ext cx="2769000" cy="339600"/>
          </a:xfrm>
          <a:prstGeom prst="rect">
            <a:avLst/>
          </a:prstGeom>
          <a:solidFill>
            <a:srgbClr val="EFEFEF"/>
          </a:solidFill>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32" name="Google Shape;232;p33"/>
          <p:cNvSpPr txBox="1"/>
          <p:nvPr/>
        </p:nvSpPr>
        <p:spPr>
          <a:xfrm>
            <a:off x="0" y="6518375"/>
            <a:ext cx="2940300" cy="3396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t>Nicolás Antinori</a:t>
            </a:r>
            <a:endParaRPr sz="1200"/>
          </a:p>
        </p:txBody>
      </p:sp>
      <p:sp>
        <p:nvSpPr>
          <p:cNvPr id="233" name="Google Shape;233;p33"/>
          <p:cNvSpPr txBox="1"/>
          <p:nvPr/>
        </p:nvSpPr>
        <p:spPr>
          <a:xfrm>
            <a:off x="2940300" y="6518375"/>
            <a:ext cx="3434700" cy="3396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t>Tesina de grado</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